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45"/>
  </p:notesMasterIdLst>
  <p:sldIdLst>
    <p:sldId id="256" r:id="rId2"/>
    <p:sldId id="335" r:id="rId3"/>
    <p:sldId id="257" r:id="rId4"/>
    <p:sldId id="258" r:id="rId5"/>
    <p:sldId id="271" r:id="rId6"/>
    <p:sldId id="272" r:id="rId7"/>
    <p:sldId id="259" r:id="rId8"/>
    <p:sldId id="260" r:id="rId9"/>
    <p:sldId id="298" r:id="rId10"/>
    <p:sldId id="261" r:id="rId11"/>
    <p:sldId id="262" r:id="rId12"/>
    <p:sldId id="263" r:id="rId13"/>
    <p:sldId id="264" r:id="rId14"/>
    <p:sldId id="265" r:id="rId15"/>
    <p:sldId id="266" r:id="rId16"/>
    <p:sldId id="267" r:id="rId17"/>
    <p:sldId id="268" r:id="rId18"/>
    <p:sldId id="269" r:id="rId19"/>
    <p:sldId id="270"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4" r:id="rId39"/>
    <p:sldId id="295" r:id="rId40"/>
    <p:sldId id="296" r:id="rId41"/>
    <p:sldId id="297" r:id="rId42"/>
    <p:sldId id="292" r:id="rId43"/>
    <p:sldId id="336" r:id="rId44"/>
  </p:sldIdLst>
  <p:sldSz cx="9144000" cy="6858000" type="screen4x3"/>
  <p:notesSz cx="6858000" cy="9144000"/>
  <p:defaultTex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1111" userDrawn="1">
          <p15:clr>
            <a:srgbClr val="A4A3A4"/>
          </p15:clr>
        </p15:guide>
        <p15:guide id="4" pos="3651" userDrawn="1">
          <p15:clr>
            <a:srgbClr val="A4A3A4"/>
          </p15:clr>
        </p15:guide>
        <p15:guide id="5" orient="horz" pos="368" userDrawn="1">
          <p15:clr>
            <a:srgbClr val="A4A3A4"/>
          </p15:clr>
        </p15:guide>
        <p15:guide id="6" pos="90" userDrawn="1">
          <p15:clr>
            <a:srgbClr val="A4A3A4"/>
          </p15:clr>
        </p15:guide>
        <p15:guide id="7" pos="56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0DE"/>
    <a:srgbClr val="0A253E"/>
    <a:srgbClr val="D9D8D4"/>
    <a:srgbClr val="C6C3BE"/>
    <a:srgbClr val="AEA9A3"/>
    <a:srgbClr val="665C52"/>
    <a:srgbClr val="DCD0C4"/>
    <a:srgbClr val="CBB6A3"/>
    <a:srgbClr val="B4967C"/>
    <a:srgbClr val="7139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8" autoAdjust="0"/>
    <p:restoredTop sz="91768" autoAdjust="0"/>
  </p:normalViewPr>
  <p:slideViewPr>
    <p:cSldViewPr snapToGrid="0" snapToObjects="1" showGuides="1">
      <p:cViewPr varScale="1">
        <p:scale>
          <a:sx n="65" d="100"/>
          <a:sy n="65" d="100"/>
        </p:scale>
        <p:origin x="1452" y="60"/>
      </p:cViewPr>
      <p:guideLst>
        <p:guide orient="horz" pos="2160"/>
        <p:guide pos="2880"/>
        <p:guide pos="1111"/>
        <p:guide pos="3651"/>
        <p:guide orient="horz" pos="368"/>
        <p:guide pos="90"/>
        <p:guide pos="5624"/>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E0C365-14AE-4A5D-ADC1-A6C7612AC5DF}"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s-CL"/>
        </a:p>
      </dgm:t>
    </dgm:pt>
    <dgm:pt modelId="{DD82ADAC-4200-4CD1-9AA0-135E006BE6A5}">
      <dgm:prSet/>
      <dgm:spPr/>
      <dgm:t>
        <a:bodyPr/>
        <a:lstStyle/>
        <a:p>
          <a:r>
            <a:rPr lang="es-CL"/>
            <a:t>Nivel 1: Básico</a:t>
          </a:r>
        </a:p>
      </dgm:t>
    </dgm:pt>
    <dgm:pt modelId="{4B2C6220-8FE1-48B7-AEA8-DFB4BCD0B7D6}" type="parTrans" cxnId="{E23291DF-7791-48F2-8378-E62B1CE0DC81}">
      <dgm:prSet/>
      <dgm:spPr/>
      <dgm:t>
        <a:bodyPr/>
        <a:lstStyle/>
        <a:p>
          <a:endParaRPr lang="es-CL"/>
        </a:p>
      </dgm:t>
    </dgm:pt>
    <dgm:pt modelId="{A1D3F390-61B7-4BBB-81FE-EA9432A8A2F0}" type="sibTrans" cxnId="{E23291DF-7791-48F2-8378-E62B1CE0DC81}">
      <dgm:prSet/>
      <dgm:spPr/>
      <dgm:t>
        <a:bodyPr/>
        <a:lstStyle/>
        <a:p>
          <a:endParaRPr lang="es-CL"/>
        </a:p>
      </dgm:t>
    </dgm:pt>
    <dgm:pt modelId="{BE1C73F7-7A0E-4571-9147-902FE0FF49F6}">
      <dgm:prSet/>
      <dgm:spPr/>
      <dgm:t>
        <a:bodyPr/>
        <a:lstStyle/>
        <a:p>
          <a:r>
            <a:rPr lang="es-CL"/>
            <a:t>Nivel 2: Gestionado</a:t>
          </a:r>
        </a:p>
      </dgm:t>
    </dgm:pt>
    <dgm:pt modelId="{DAE719DC-F17C-4559-B843-7489C5817268}" type="parTrans" cxnId="{F274A97F-2F7A-4B63-82C7-94543F36A44D}">
      <dgm:prSet/>
      <dgm:spPr/>
      <dgm:t>
        <a:bodyPr/>
        <a:lstStyle/>
        <a:p>
          <a:endParaRPr lang="es-CL"/>
        </a:p>
      </dgm:t>
    </dgm:pt>
    <dgm:pt modelId="{633AAD75-9B22-4174-901F-D8A250B40F4A}" type="sibTrans" cxnId="{F274A97F-2F7A-4B63-82C7-94543F36A44D}">
      <dgm:prSet/>
      <dgm:spPr/>
      <dgm:t>
        <a:bodyPr/>
        <a:lstStyle/>
        <a:p>
          <a:endParaRPr lang="es-CL"/>
        </a:p>
      </dgm:t>
    </dgm:pt>
    <dgm:pt modelId="{57B34613-BC88-4BB3-97F0-4D85600C7B1A}">
      <dgm:prSet/>
      <dgm:spPr/>
      <dgm:t>
        <a:bodyPr/>
        <a:lstStyle/>
        <a:p>
          <a:r>
            <a:rPr lang="es-CL"/>
            <a:t>Nivel 3: Establecido</a:t>
          </a:r>
        </a:p>
      </dgm:t>
    </dgm:pt>
    <dgm:pt modelId="{F1D5BF1B-EF6E-4653-9A4B-79C68C7053FB}" type="parTrans" cxnId="{F1E67472-D683-4414-A18E-2475026B0BE9}">
      <dgm:prSet/>
      <dgm:spPr/>
      <dgm:t>
        <a:bodyPr/>
        <a:lstStyle/>
        <a:p>
          <a:endParaRPr lang="es-CL"/>
        </a:p>
      </dgm:t>
    </dgm:pt>
    <dgm:pt modelId="{4B3AD401-51FB-4E57-A8CB-1F20EA9963ED}" type="sibTrans" cxnId="{F1E67472-D683-4414-A18E-2475026B0BE9}">
      <dgm:prSet/>
      <dgm:spPr/>
      <dgm:t>
        <a:bodyPr/>
        <a:lstStyle/>
        <a:p>
          <a:endParaRPr lang="es-CL"/>
        </a:p>
      </dgm:t>
    </dgm:pt>
    <dgm:pt modelId="{52EBC7C6-510A-4C18-BA5F-6185068C019F}">
      <dgm:prSet/>
      <dgm:spPr/>
      <dgm:t>
        <a:bodyPr/>
        <a:lstStyle/>
        <a:p>
          <a:r>
            <a:rPr lang="es-CL"/>
            <a:t>Nivel 4: Predecible</a:t>
          </a:r>
        </a:p>
      </dgm:t>
    </dgm:pt>
    <dgm:pt modelId="{1B5A2B02-D176-4477-BC44-2A9B59F9F894}" type="parTrans" cxnId="{F356DE29-DD32-46DC-ABD2-2FB008A76C63}">
      <dgm:prSet/>
      <dgm:spPr/>
      <dgm:t>
        <a:bodyPr/>
        <a:lstStyle/>
        <a:p>
          <a:endParaRPr lang="es-CL"/>
        </a:p>
      </dgm:t>
    </dgm:pt>
    <dgm:pt modelId="{4C39E14A-8892-404E-AE58-90EC12A4C4A6}" type="sibTrans" cxnId="{F356DE29-DD32-46DC-ABD2-2FB008A76C63}">
      <dgm:prSet/>
      <dgm:spPr/>
      <dgm:t>
        <a:bodyPr/>
        <a:lstStyle/>
        <a:p>
          <a:endParaRPr lang="es-CL"/>
        </a:p>
      </dgm:t>
    </dgm:pt>
    <dgm:pt modelId="{92EC1E7D-B22A-4728-81D1-00C20ADD05E5}">
      <dgm:prSet/>
      <dgm:spPr/>
      <dgm:t>
        <a:bodyPr/>
        <a:lstStyle/>
        <a:p>
          <a:r>
            <a:rPr lang="es-CL"/>
            <a:t>Nivel 5: Innovado</a:t>
          </a:r>
        </a:p>
      </dgm:t>
    </dgm:pt>
    <dgm:pt modelId="{561F481B-15EC-47FD-8471-02864DE6AC37}" type="parTrans" cxnId="{9E839CFD-D5E9-4319-833A-305AAD45CD9D}">
      <dgm:prSet/>
      <dgm:spPr/>
      <dgm:t>
        <a:bodyPr/>
        <a:lstStyle/>
        <a:p>
          <a:endParaRPr lang="es-CL"/>
        </a:p>
      </dgm:t>
    </dgm:pt>
    <dgm:pt modelId="{6D0CD2DB-1E71-40A2-BF31-64FE486D1130}" type="sibTrans" cxnId="{9E839CFD-D5E9-4319-833A-305AAD45CD9D}">
      <dgm:prSet/>
      <dgm:spPr/>
      <dgm:t>
        <a:bodyPr/>
        <a:lstStyle/>
        <a:p>
          <a:endParaRPr lang="es-CL"/>
        </a:p>
      </dgm:t>
    </dgm:pt>
    <dgm:pt modelId="{2704022F-CF6D-45D9-963E-5F1E9F40F55B}" type="pres">
      <dgm:prSet presAssocID="{41E0C365-14AE-4A5D-ADC1-A6C7612AC5DF}" presName="linear" presStyleCnt="0">
        <dgm:presLayoutVars>
          <dgm:animLvl val="lvl"/>
          <dgm:resizeHandles val="exact"/>
        </dgm:presLayoutVars>
      </dgm:prSet>
      <dgm:spPr/>
      <dgm:t>
        <a:bodyPr/>
        <a:lstStyle/>
        <a:p>
          <a:endParaRPr lang="es-CL"/>
        </a:p>
      </dgm:t>
    </dgm:pt>
    <dgm:pt modelId="{D2399494-7770-4A3F-B51C-02E64483C5BA}" type="pres">
      <dgm:prSet presAssocID="{DD82ADAC-4200-4CD1-9AA0-135E006BE6A5}" presName="parentText" presStyleLbl="node1" presStyleIdx="0" presStyleCnt="5">
        <dgm:presLayoutVars>
          <dgm:chMax val="0"/>
          <dgm:bulletEnabled val="1"/>
        </dgm:presLayoutVars>
      </dgm:prSet>
      <dgm:spPr/>
      <dgm:t>
        <a:bodyPr/>
        <a:lstStyle/>
        <a:p>
          <a:endParaRPr lang="es-CL"/>
        </a:p>
      </dgm:t>
    </dgm:pt>
    <dgm:pt modelId="{F724148E-3BAB-4FF3-8DCD-E1128D92F139}" type="pres">
      <dgm:prSet presAssocID="{A1D3F390-61B7-4BBB-81FE-EA9432A8A2F0}" presName="spacer" presStyleCnt="0"/>
      <dgm:spPr/>
    </dgm:pt>
    <dgm:pt modelId="{0BA02569-FDB6-4024-A396-BC12248C76B6}" type="pres">
      <dgm:prSet presAssocID="{BE1C73F7-7A0E-4571-9147-902FE0FF49F6}" presName="parentText" presStyleLbl="node1" presStyleIdx="1" presStyleCnt="5">
        <dgm:presLayoutVars>
          <dgm:chMax val="0"/>
          <dgm:bulletEnabled val="1"/>
        </dgm:presLayoutVars>
      </dgm:prSet>
      <dgm:spPr/>
      <dgm:t>
        <a:bodyPr/>
        <a:lstStyle/>
        <a:p>
          <a:endParaRPr lang="es-CL"/>
        </a:p>
      </dgm:t>
    </dgm:pt>
    <dgm:pt modelId="{FA986D91-1145-487F-A844-61DB2DA902EC}" type="pres">
      <dgm:prSet presAssocID="{633AAD75-9B22-4174-901F-D8A250B40F4A}" presName="spacer" presStyleCnt="0"/>
      <dgm:spPr/>
    </dgm:pt>
    <dgm:pt modelId="{F2D58810-526B-4EFB-997F-D6DD9CFAA7D1}" type="pres">
      <dgm:prSet presAssocID="{57B34613-BC88-4BB3-97F0-4D85600C7B1A}" presName="parentText" presStyleLbl="node1" presStyleIdx="2" presStyleCnt="5">
        <dgm:presLayoutVars>
          <dgm:chMax val="0"/>
          <dgm:bulletEnabled val="1"/>
        </dgm:presLayoutVars>
      </dgm:prSet>
      <dgm:spPr/>
      <dgm:t>
        <a:bodyPr/>
        <a:lstStyle/>
        <a:p>
          <a:endParaRPr lang="es-CL"/>
        </a:p>
      </dgm:t>
    </dgm:pt>
    <dgm:pt modelId="{9A3412FF-1D7B-4C9E-8C6D-80F6AE6DDCE9}" type="pres">
      <dgm:prSet presAssocID="{4B3AD401-51FB-4E57-A8CB-1F20EA9963ED}" presName="spacer" presStyleCnt="0"/>
      <dgm:spPr/>
    </dgm:pt>
    <dgm:pt modelId="{4CB9ED45-FFAF-4DD3-A8BC-AA725B586D37}" type="pres">
      <dgm:prSet presAssocID="{52EBC7C6-510A-4C18-BA5F-6185068C019F}" presName="parentText" presStyleLbl="node1" presStyleIdx="3" presStyleCnt="5">
        <dgm:presLayoutVars>
          <dgm:chMax val="0"/>
          <dgm:bulletEnabled val="1"/>
        </dgm:presLayoutVars>
      </dgm:prSet>
      <dgm:spPr/>
      <dgm:t>
        <a:bodyPr/>
        <a:lstStyle/>
        <a:p>
          <a:endParaRPr lang="es-CL"/>
        </a:p>
      </dgm:t>
    </dgm:pt>
    <dgm:pt modelId="{C5D449AD-7B3B-4501-9157-3E643A8D78B1}" type="pres">
      <dgm:prSet presAssocID="{4C39E14A-8892-404E-AE58-90EC12A4C4A6}" presName="spacer" presStyleCnt="0"/>
      <dgm:spPr/>
    </dgm:pt>
    <dgm:pt modelId="{F9970094-2B85-41F1-85CF-356FCA333C85}" type="pres">
      <dgm:prSet presAssocID="{92EC1E7D-B22A-4728-81D1-00C20ADD05E5}" presName="parentText" presStyleLbl="node1" presStyleIdx="4" presStyleCnt="5">
        <dgm:presLayoutVars>
          <dgm:chMax val="0"/>
          <dgm:bulletEnabled val="1"/>
        </dgm:presLayoutVars>
      </dgm:prSet>
      <dgm:spPr/>
      <dgm:t>
        <a:bodyPr/>
        <a:lstStyle/>
        <a:p>
          <a:endParaRPr lang="es-CL"/>
        </a:p>
      </dgm:t>
    </dgm:pt>
  </dgm:ptLst>
  <dgm:cxnLst>
    <dgm:cxn modelId="{E23291DF-7791-48F2-8378-E62B1CE0DC81}" srcId="{41E0C365-14AE-4A5D-ADC1-A6C7612AC5DF}" destId="{DD82ADAC-4200-4CD1-9AA0-135E006BE6A5}" srcOrd="0" destOrd="0" parTransId="{4B2C6220-8FE1-48B7-AEA8-DFB4BCD0B7D6}" sibTransId="{A1D3F390-61B7-4BBB-81FE-EA9432A8A2F0}"/>
    <dgm:cxn modelId="{7D051555-C1E8-44CD-A993-DBAD33629BAC}" type="presOf" srcId="{BE1C73F7-7A0E-4571-9147-902FE0FF49F6}" destId="{0BA02569-FDB6-4024-A396-BC12248C76B6}" srcOrd="0" destOrd="0" presId="urn:microsoft.com/office/officeart/2005/8/layout/vList2"/>
    <dgm:cxn modelId="{CE582204-BDAA-457C-8F0E-8B6D8CDB5F02}" type="presOf" srcId="{DD82ADAC-4200-4CD1-9AA0-135E006BE6A5}" destId="{D2399494-7770-4A3F-B51C-02E64483C5BA}" srcOrd="0" destOrd="0" presId="urn:microsoft.com/office/officeart/2005/8/layout/vList2"/>
    <dgm:cxn modelId="{F356DE29-DD32-46DC-ABD2-2FB008A76C63}" srcId="{41E0C365-14AE-4A5D-ADC1-A6C7612AC5DF}" destId="{52EBC7C6-510A-4C18-BA5F-6185068C019F}" srcOrd="3" destOrd="0" parTransId="{1B5A2B02-D176-4477-BC44-2A9B59F9F894}" sibTransId="{4C39E14A-8892-404E-AE58-90EC12A4C4A6}"/>
    <dgm:cxn modelId="{9E839CFD-D5E9-4319-833A-305AAD45CD9D}" srcId="{41E0C365-14AE-4A5D-ADC1-A6C7612AC5DF}" destId="{92EC1E7D-B22A-4728-81D1-00C20ADD05E5}" srcOrd="4" destOrd="0" parTransId="{561F481B-15EC-47FD-8471-02864DE6AC37}" sibTransId="{6D0CD2DB-1E71-40A2-BF31-64FE486D1130}"/>
    <dgm:cxn modelId="{989A054A-8A19-4A22-A668-A63098DC1ECF}" type="presOf" srcId="{52EBC7C6-510A-4C18-BA5F-6185068C019F}" destId="{4CB9ED45-FFAF-4DD3-A8BC-AA725B586D37}" srcOrd="0" destOrd="0" presId="urn:microsoft.com/office/officeart/2005/8/layout/vList2"/>
    <dgm:cxn modelId="{7AA88EB9-4AEC-4F59-8FC6-88E4D76335F5}" type="presOf" srcId="{57B34613-BC88-4BB3-97F0-4D85600C7B1A}" destId="{F2D58810-526B-4EFB-997F-D6DD9CFAA7D1}" srcOrd="0" destOrd="0" presId="urn:microsoft.com/office/officeart/2005/8/layout/vList2"/>
    <dgm:cxn modelId="{F1E67472-D683-4414-A18E-2475026B0BE9}" srcId="{41E0C365-14AE-4A5D-ADC1-A6C7612AC5DF}" destId="{57B34613-BC88-4BB3-97F0-4D85600C7B1A}" srcOrd="2" destOrd="0" parTransId="{F1D5BF1B-EF6E-4653-9A4B-79C68C7053FB}" sibTransId="{4B3AD401-51FB-4E57-A8CB-1F20EA9963ED}"/>
    <dgm:cxn modelId="{C6C9934E-5551-41DE-8B67-9F5FA9F8C9EA}" type="presOf" srcId="{41E0C365-14AE-4A5D-ADC1-A6C7612AC5DF}" destId="{2704022F-CF6D-45D9-963E-5F1E9F40F55B}" srcOrd="0" destOrd="0" presId="urn:microsoft.com/office/officeart/2005/8/layout/vList2"/>
    <dgm:cxn modelId="{F274A97F-2F7A-4B63-82C7-94543F36A44D}" srcId="{41E0C365-14AE-4A5D-ADC1-A6C7612AC5DF}" destId="{BE1C73F7-7A0E-4571-9147-902FE0FF49F6}" srcOrd="1" destOrd="0" parTransId="{DAE719DC-F17C-4559-B843-7489C5817268}" sibTransId="{633AAD75-9B22-4174-901F-D8A250B40F4A}"/>
    <dgm:cxn modelId="{4A5E41FE-BB46-4A14-B990-67AA574C932C}" type="presOf" srcId="{92EC1E7D-B22A-4728-81D1-00C20ADD05E5}" destId="{F9970094-2B85-41F1-85CF-356FCA333C85}" srcOrd="0" destOrd="0" presId="urn:microsoft.com/office/officeart/2005/8/layout/vList2"/>
    <dgm:cxn modelId="{7335E816-5C9D-45C3-AE1D-0A8D0C97D972}" type="presParOf" srcId="{2704022F-CF6D-45D9-963E-5F1E9F40F55B}" destId="{D2399494-7770-4A3F-B51C-02E64483C5BA}" srcOrd="0" destOrd="0" presId="urn:microsoft.com/office/officeart/2005/8/layout/vList2"/>
    <dgm:cxn modelId="{9E2EB1CD-45B4-4B29-AD10-ADBEA8132EBF}" type="presParOf" srcId="{2704022F-CF6D-45D9-963E-5F1E9F40F55B}" destId="{F724148E-3BAB-4FF3-8DCD-E1128D92F139}" srcOrd="1" destOrd="0" presId="urn:microsoft.com/office/officeart/2005/8/layout/vList2"/>
    <dgm:cxn modelId="{80A91714-2749-4115-8284-5631484A7D71}" type="presParOf" srcId="{2704022F-CF6D-45D9-963E-5F1E9F40F55B}" destId="{0BA02569-FDB6-4024-A396-BC12248C76B6}" srcOrd="2" destOrd="0" presId="urn:microsoft.com/office/officeart/2005/8/layout/vList2"/>
    <dgm:cxn modelId="{EC77F70F-45AE-48A3-8847-5AD32AB04374}" type="presParOf" srcId="{2704022F-CF6D-45D9-963E-5F1E9F40F55B}" destId="{FA986D91-1145-487F-A844-61DB2DA902EC}" srcOrd="3" destOrd="0" presId="urn:microsoft.com/office/officeart/2005/8/layout/vList2"/>
    <dgm:cxn modelId="{55F98F19-931B-46DF-8532-42059D895320}" type="presParOf" srcId="{2704022F-CF6D-45D9-963E-5F1E9F40F55B}" destId="{F2D58810-526B-4EFB-997F-D6DD9CFAA7D1}" srcOrd="4" destOrd="0" presId="urn:microsoft.com/office/officeart/2005/8/layout/vList2"/>
    <dgm:cxn modelId="{4565AFFB-C449-4273-BA76-BD581C678349}" type="presParOf" srcId="{2704022F-CF6D-45D9-963E-5F1E9F40F55B}" destId="{9A3412FF-1D7B-4C9E-8C6D-80F6AE6DDCE9}" srcOrd="5" destOrd="0" presId="urn:microsoft.com/office/officeart/2005/8/layout/vList2"/>
    <dgm:cxn modelId="{5E13CE20-F6F5-459C-87BB-BCB462CBA626}" type="presParOf" srcId="{2704022F-CF6D-45D9-963E-5F1E9F40F55B}" destId="{4CB9ED45-FFAF-4DD3-A8BC-AA725B586D37}" srcOrd="6" destOrd="0" presId="urn:microsoft.com/office/officeart/2005/8/layout/vList2"/>
    <dgm:cxn modelId="{DC41E5C7-7B7A-4937-94E7-E33682C5388F}" type="presParOf" srcId="{2704022F-CF6D-45D9-963E-5F1E9F40F55B}" destId="{C5D449AD-7B3B-4501-9157-3E643A8D78B1}" srcOrd="7" destOrd="0" presId="urn:microsoft.com/office/officeart/2005/8/layout/vList2"/>
    <dgm:cxn modelId="{BFBF1C3A-E828-4CE3-B8E9-85A6204998A3}" type="presParOf" srcId="{2704022F-CF6D-45D9-963E-5F1E9F40F55B}" destId="{F9970094-2B85-41F1-85CF-356FCA333C85}"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399494-7770-4A3F-B51C-02E64483C5BA}">
      <dsp:nvSpPr>
        <dsp:cNvPr id="0" name=""/>
        <dsp:cNvSpPr/>
      </dsp:nvSpPr>
      <dsp:spPr>
        <a:xfrm>
          <a:off x="0" y="56332"/>
          <a:ext cx="4572000" cy="444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s-CL" sz="1900" kern="1200"/>
            <a:t>Nivel 1: Básico</a:t>
          </a:r>
        </a:p>
      </dsp:txBody>
      <dsp:txXfrm>
        <a:off x="21704" y="78036"/>
        <a:ext cx="4528592" cy="401192"/>
      </dsp:txXfrm>
    </dsp:sp>
    <dsp:sp modelId="{0BA02569-FDB6-4024-A396-BC12248C76B6}">
      <dsp:nvSpPr>
        <dsp:cNvPr id="0" name=""/>
        <dsp:cNvSpPr/>
      </dsp:nvSpPr>
      <dsp:spPr>
        <a:xfrm>
          <a:off x="0" y="555652"/>
          <a:ext cx="4572000" cy="4446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s-CL" sz="1900" kern="1200"/>
            <a:t>Nivel 2: Gestionado</a:t>
          </a:r>
        </a:p>
      </dsp:txBody>
      <dsp:txXfrm>
        <a:off x="21704" y="577356"/>
        <a:ext cx="4528592" cy="401192"/>
      </dsp:txXfrm>
    </dsp:sp>
    <dsp:sp modelId="{F2D58810-526B-4EFB-997F-D6DD9CFAA7D1}">
      <dsp:nvSpPr>
        <dsp:cNvPr id="0" name=""/>
        <dsp:cNvSpPr/>
      </dsp:nvSpPr>
      <dsp:spPr>
        <a:xfrm>
          <a:off x="0" y="1054972"/>
          <a:ext cx="4572000" cy="4446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s-CL" sz="1900" kern="1200"/>
            <a:t>Nivel 3: Establecido</a:t>
          </a:r>
        </a:p>
      </dsp:txBody>
      <dsp:txXfrm>
        <a:off x="21704" y="1076676"/>
        <a:ext cx="4528592" cy="401192"/>
      </dsp:txXfrm>
    </dsp:sp>
    <dsp:sp modelId="{4CB9ED45-FFAF-4DD3-A8BC-AA725B586D37}">
      <dsp:nvSpPr>
        <dsp:cNvPr id="0" name=""/>
        <dsp:cNvSpPr/>
      </dsp:nvSpPr>
      <dsp:spPr>
        <a:xfrm>
          <a:off x="0" y="1554292"/>
          <a:ext cx="4572000" cy="4446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s-CL" sz="1900" kern="1200"/>
            <a:t>Nivel 4: Predecible</a:t>
          </a:r>
        </a:p>
      </dsp:txBody>
      <dsp:txXfrm>
        <a:off x="21704" y="1575996"/>
        <a:ext cx="4528592" cy="401192"/>
      </dsp:txXfrm>
    </dsp:sp>
    <dsp:sp modelId="{F9970094-2B85-41F1-85CF-356FCA333C85}">
      <dsp:nvSpPr>
        <dsp:cNvPr id="0" name=""/>
        <dsp:cNvSpPr/>
      </dsp:nvSpPr>
      <dsp:spPr>
        <a:xfrm>
          <a:off x="0" y="2053612"/>
          <a:ext cx="4572000" cy="444600"/>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s-CL" sz="1900" kern="1200"/>
            <a:t>Nivel 5: Innovado</a:t>
          </a:r>
        </a:p>
      </dsp:txBody>
      <dsp:txXfrm>
        <a:off x="21704" y="2075316"/>
        <a:ext cx="4528592" cy="4011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1062A2-D508-468C-A24A-0B3372B51DF7}" type="datetimeFigureOut">
              <a:rPr lang="es-CL" smtClean="0"/>
              <a:t>11-02-2020</a:t>
            </a:fld>
            <a:endParaRPr lang="es-CL"/>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92B384-EDB1-4759-9626-6059599FD3CF}" type="slidenum">
              <a:rPr lang="es-CL" smtClean="0"/>
              <a:t>‹Nº›</a:t>
            </a:fld>
            <a:endParaRPr lang="es-CL"/>
          </a:p>
        </p:txBody>
      </p:sp>
    </p:spTree>
    <p:extLst>
      <p:ext uri="{BB962C8B-B14F-4D97-AF65-F5344CB8AC3E}">
        <p14:creationId xmlns:p14="http://schemas.microsoft.com/office/powerpoint/2010/main" val="1781840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339709a3a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6339709a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6316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preserve="1" userDrawn="1">
  <p:cSld name="Diapositiva de título">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xmlns=""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extLst>
      <p:ext uri="{BB962C8B-B14F-4D97-AF65-F5344CB8AC3E}">
        <p14:creationId xmlns:p14="http://schemas.microsoft.com/office/powerpoint/2010/main" val="2769985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ncabezado de sección 9" preserve="1">
  <p:cSld name="Encabezado de sección 9">
    <p:bg>
      <p:bgPr>
        <a:solidFill>
          <a:schemeClr val="accent6"/>
        </a:solidFill>
        <a:effectLst/>
      </p:bgPr>
    </p:bg>
    <p:spTree>
      <p:nvGrpSpPr>
        <p:cNvPr id="1" name="Shape 65"/>
        <p:cNvGrpSpPr/>
        <p:nvPr/>
      </p:nvGrpSpPr>
      <p:grpSpPr>
        <a:xfrm>
          <a:off x="0" y="0"/>
          <a:ext cx="0" cy="0"/>
          <a:chOff x="0" y="0"/>
          <a:chExt cx="0" cy="0"/>
        </a:xfrm>
      </p:grpSpPr>
      <p:sp>
        <p:nvSpPr>
          <p:cNvPr id="66" name="Google Shape;66;p11"/>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67" name="Google Shape;67;p11"/>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68" name="Google Shape;68;p11"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70" name="Google Shape;70;p11"/>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extLst>
      <p:ext uri="{BB962C8B-B14F-4D97-AF65-F5344CB8AC3E}">
        <p14:creationId xmlns:p14="http://schemas.microsoft.com/office/powerpoint/2010/main" val="1381570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ncabezado de sección 10" preserve="1">
  <p:cSld name="Encabezado de sección 10">
    <p:bg>
      <p:bgPr>
        <a:solidFill>
          <a:srgbClr val="733814"/>
        </a:solidFill>
        <a:effectLst/>
      </p:bgPr>
    </p:bg>
    <p:spTree>
      <p:nvGrpSpPr>
        <p:cNvPr id="1" name="Shape 71"/>
        <p:cNvGrpSpPr/>
        <p:nvPr/>
      </p:nvGrpSpPr>
      <p:grpSpPr>
        <a:xfrm>
          <a:off x="0" y="0"/>
          <a:ext cx="0" cy="0"/>
          <a:chOff x="0" y="0"/>
          <a:chExt cx="0" cy="0"/>
        </a:xfrm>
      </p:grpSpPr>
      <p:sp>
        <p:nvSpPr>
          <p:cNvPr id="72" name="Google Shape;72;p12"/>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73" name="Google Shape;73;p12"/>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74" name="Google Shape;74;p12" descr="Imagen que contiene persona, foto, hombre, mujer&#10;&#10;Descripción generada automáticamente"/>
          <p:cNvPicPr preferRelativeResize="0"/>
          <p:nvPr/>
        </p:nvPicPr>
        <p:blipFill rotWithShape="1">
          <a:blip r:embed="rId3">
            <a:alphaModFix/>
          </a:blip>
          <a:srcRect r="1635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76" name="Google Shape;76;p12"/>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extLst>
      <p:ext uri="{BB962C8B-B14F-4D97-AF65-F5344CB8AC3E}">
        <p14:creationId xmlns:p14="http://schemas.microsoft.com/office/powerpoint/2010/main" val="2009599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cabezado de sección 11" preserve="1">
  <p:cSld name="Encabezado de sección 11">
    <p:bg>
      <p:bgPr>
        <a:solidFill>
          <a:srgbClr val="6C7A8A"/>
        </a:solidFill>
        <a:effectLst/>
      </p:bgPr>
    </p:bg>
    <p:spTree>
      <p:nvGrpSpPr>
        <p:cNvPr id="1" name="Shape 77"/>
        <p:cNvGrpSpPr/>
        <p:nvPr/>
      </p:nvGrpSpPr>
      <p:grpSpPr>
        <a:xfrm>
          <a:off x="0" y="0"/>
          <a:ext cx="0" cy="0"/>
          <a:chOff x="0" y="0"/>
          <a:chExt cx="0" cy="0"/>
        </a:xfrm>
      </p:grpSpPr>
      <p:sp>
        <p:nvSpPr>
          <p:cNvPr id="78" name="Google Shape;78;p13"/>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79" name="Google Shape;79;p13"/>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80" name="Google Shape;80;p13"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82" name="Google Shape;82;p13"/>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CL" dirty="0"/>
          </a:p>
        </p:txBody>
      </p:sp>
    </p:spTree>
    <p:extLst>
      <p:ext uri="{BB962C8B-B14F-4D97-AF65-F5344CB8AC3E}">
        <p14:creationId xmlns:p14="http://schemas.microsoft.com/office/powerpoint/2010/main" val="3441667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xmlns=""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36113484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objetos 2" preserve="1" userDrawn="1">
  <p:cSld name="Título y objetos 2">
    <p:spTree>
      <p:nvGrpSpPr>
        <p:cNvPr id="1" name="Shape 91"/>
        <p:cNvGrpSpPr/>
        <p:nvPr/>
      </p:nvGrpSpPr>
      <p:grpSpPr>
        <a:xfrm>
          <a:off x="0" y="0"/>
          <a:ext cx="0" cy="0"/>
          <a:chOff x="0" y="0"/>
          <a:chExt cx="0" cy="0"/>
        </a:xfrm>
      </p:grpSpPr>
      <p:sp>
        <p:nvSpPr>
          <p:cNvPr id="93" name="Google Shape;93;p15"/>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5"/>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8" name="Google Shape;98;p1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0" name="Google Shape;84;p14">
            <a:extLst>
              <a:ext uri="{FF2B5EF4-FFF2-40B4-BE49-F238E27FC236}">
                <a16:creationId xmlns:a16="http://schemas.microsoft.com/office/drawing/2014/main" xmlns="" id="{4F836A24-6D51-4D40-AB79-0230302D1457}"/>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1" name="Google Shape;87;p14">
            <a:extLst>
              <a:ext uri="{FF2B5EF4-FFF2-40B4-BE49-F238E27FC236}">
                <a16:creationId xmlns:a16="http://schemas.microsoft.com/office/drawing/2014/main" xmlns="" id="{3BFC4BEF-06F5-F149-88A2-FDD96288DC2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2" name="Google Shape;7;p1">
            <a:extLst>
              <a:ext uri="{FF2B5EF4-FFF2-40B4-BE49-F238E27FC236}">
                <a16:creationId xmlns:a16="http://schemas.microsoft.com/office/drawing/2014/main" xmlns="" id="{0D7DAA7F-11AA-0147-9DA0-85C0C21C949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24705910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y objetos 3" preserve="1" userDrawn="1">
  <p:cSld name="Título y objetos 3">
    <p:spTree>
      <p:nvGrpSpPr>
        <p:cNvPr id="1" name="Shape 99"/>
        <p:cNvGrpSpPr/>
        <p:nvPr/>
      </p:nvGrpSpPr>
      <p:grpSpPr>
        <a:xfrm>
          <a:off x="0" y="0"/>
          <a:ext cx="0" cy="0"/>
          <a:chOff x="0" y="0"/>
          <a:chExt cx="0" cy="0"/>
        </a:xfrm>
      </p:grpSpPr>
      <p:sp>
        <p:nvSpPr>
          <p:cNvPr id="101" name="Google Shape;101;p16"/>
          <p:cNvSpPr/>
          <p:nvPr/>
        </p:nvSpPr>
        <p:spPr>
          <a:xfrm>
            <a:off x="770850" y="212725"/>
            <a:ext cx="903600" cy="813000"/>
          </a:xfrm>
          <a:prstGeom prst="parallelogram">
            <a:avLst>
              <a:gd name="adj" fmla="val 45310"/>
            </a:avLst>
          </a:prstGeom>
          <a:solidFill>
            <a:srgbClr val="7027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146422" y="212725"/>
            <a:ext cx="903600" cy="813000"/>
          </a:xfrm>
          <a:prstGeom prst="parallelogram">
            <a:avLst>
              <a:gd name="adj" fmla="val 45310"/>
            </a:avLst>
          </a:prstGeom>
          <a:gradFill>
            <a:gsLst>
              <a:gs pos="0">
                <a:srgbClr val="FFFFFF"/>
              </a:gs>
              <a:gs pos="65000">
                <a:schemeClr val="accent2"/>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16"/>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06" name="Google Shape;106;p16"/>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84;p14">
            <a:extLst>
              <a:ext uri="{FF2B5EF4-FFF2-40B4-BE49-F238E27FC236}">
                <a16:creationId xmlns:a16="http://schemas.microsoft.com/office/drawing/2014/main" xmlns="" id="{BB89A5F1-01F7-AA47-B434-101A27DE7BC0}"/>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xmlns="" id="{8DC17925-3C94-8F46-871B-B63E680B4A39}"/>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1" name="Google Shape;7;p1">
            <a:extLst>
              <a:ext uri="{FF2B5EF4-FFF2-40B4-BE49-F238E27FC236}">
                <a16:creationId xmlns:a16="http://schemas.microsoft.com/office/drawing/2014/main" xmlns="" id="{3C188FE6-8EF7-F044-9027-21CDC308C75A}"/>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12372968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y objetos 4" preserve="1" userDrawn="1">
  <p:cSld name="Título y objetos 4">
    <p:spTree>
      <p:nvGrpSpPr>
        <p:cNvPr id="1" name="Shape 107"/>
        <p:cNvGrpSpPr/>
        <p:nvPr/>
      </p:nvGrpSpPr>
      <p:grpSpPr>
        <a:xfrm>
          <a:off x="0" y="0"/>
          <a:ext cx="0" cy="0"/>
          <a:chOff x="0" y="0"/>
          <a:chExt cx="0" cy="0"/>
        </a:xfrm>
      </p:grpSpPr>
      <p:sp>
        <p:nvSpPr>
          <p:cNvPr id="109" name="Google Shape;109;p17"/>
          <p:cNvSpPr/>
          <p:nvPr/>
        </p:nvSpPr>
        <p:spPr>
          <a:xfrm>
            <a:off x="770850" y="212725"/>
            <a:ext cx="903600" cy="813000"/>
          </a:xfrm>
          <a:prstGeom prst="parallelogram">
            <a:avLst>
              <a:gd name="adj" fmla="val 45310"/>
            </a:avLst>
          </a:prstGeom>
          <a:solidFill>
            <a:srgbClr val="BE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a:off x="146422" y="212725"/>
            <a:ext cx="903600" cy="813000"/>
          </a:xfrm>
          <a:prstGeom prst="parallelogram">
            <a:avLst>
              <a:gd name="adj" fmla="val 45310"/>
            </a:avLst>
          </a:prstGeom>
          <a:gradFill>
            <a:gsLst>
              <a:gs pos="0">
                <a:srgbClr val="FFFFFF"/>
              </a:gs>
              <a:gs pos="65000">
                <a:schemeClr val="accent3"/>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7"/>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14" name="Google Shape;114;p17"/>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xmlns="" id="{66000D04-C10D-E74D-BD69-F15BCBCB23CB}"/>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xmlns="" id="{CFC8E6A0-23C5-B947-94E4-E744F76CED42}"/>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xmlns="" id="{7597FF83-28B2-D447-8C51-BAB390C7D7B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39244823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ítulo y objetos 5" preserve="1" userDrawn="1">
  <p:cSld name="Título y objetos 5">
    <p:spTree>
      <p:nvGrpSpPr>
        <p:cNvPr id="1" name="Shape 115"/>
        <p:cNvGrpSpPr/>
        <p:nvPr/>
      </p:nvGrpSpPr>
      <p:grpSpPr>
        <a:xfrm>
          <a:off x="0" y="0"/>
          <a:ext cx="0" cy="0"/>
          <a:chOff x="0" y="0"/>
          <a:chExt cx="0" cy="0"/>
        </a:xfrm>
      </p:grpSpPr>
      <p:sp>
        <p:nvSpPr>
          <p:cNvPr id="117" name="Google Shape;117;p18"/>
          <p:cNvSpPr/>
          <p:nvPr/>
        </p:nvSpPr>
        <p:spPr>
          <a:xfrm>
            <a:off x="770850" y="212725"/>
            <a:ext cx="903600" cy="813000"/>
          </a:xfrm>
          <a:prstGeom prst="parallelogram">
            <a:avLst>
              <a:gd name="adj" fmla="val 45310"/>
            </a:avLst>
          </a:prstGeom>
          <a:solidFill>
            <a:srgbClr val="00A0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146422" y="212725"/>
            <a:ext cx="903600" cy="813000"/>
          </a:xfrm>
          <a:prstGeom prst="parallelogram">
            <a:avLst>
              <a:gd name="adj" fmla="val 45310"/>
            </a:avLst>
          </a:prstGeom>
          <a:gradFill>
            <a:gsLst>
              <a:gs pos="0">
                <a:srgbClr val="FFFFFF"/>
              </a:gs>
              <a:gs pos="65000">
                <a:schemeClr val="accent4"/>
              </a:gs>
              <a:gs pos="100000">
                <a:schemeClr val="accent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 name="Google Shape;121;p18"/>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22" name="Google Shape;122;p18"/>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xmlns="" id="{68D524C4-1F0A-4E44-A95B-72D8DB45E405}"/>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xmlns="" id="{042199C9-DD4D-EB45-AFC1-D179EEED3963}"/>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xmlns="" id="{11BA7EF7-A1ED-2147-8386-4D991E939F0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21950236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ítulo y objetos 6" preserve="1" userDrawn="1">
  <p:cSld name="Título y objetos 6">
    <p:spTree>
      <p:nvGrpSpPr>
        <p:cNvPr id="1" name="Shape 123"/>
        <p:cNvGrpSpPr/>
        <p:nvPr/>
      </p:nvGrpSpPr>
      <p:grpSpPr>
        <a:xfrm>
          <a:off x="0" y="0"/>
          <a:ext cx="0" cy="0"/>
          <a:chOff x="0" y="0"/>
          <a:chExt cx="0" cy="0"/>
        </a:xfrm>
      </p:grpSpPr>
      <p:sp>
        <p:nvSpPr>
          <p:cNvPr id="125" name="Google Shape;125;p19"/>
          <p:cNvSpPr/>
          <p:nvPr/>
        </p:nvSpPr>
        <p:spPr>
          <a:xfrm>
            <a:off x="770850" y="212725"/>
            <a:ext cx="903600" cy="813000"/>
          </a:xfrm>
          <a:prstGeom prst="parallelogram">
            <a:avLst>
              <a:gd name="adj" fmla="val 4531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a:off x="146422" y="212725"/>
            <a:ext cx="903600" cy="813000"/>
          </a:xfrm>
          <a:prstGeom prst="parallelogram">
            <a:avLst>
              <a:gd name="adj" fmla="val 45310"/>
            </a:avLst>
          </a:prstGeom>
          <a:gradFill>
            <a:gsLst>
              <a:gs pos="0">
                <a:srgbClr val="FFFFFF"/>
              </a:gs>
              <a:gs pos="65000">
                <a:schemeClr val="lt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9" name="Google Shape;129;p19"/>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30" name="Google Shape;130;p19"/>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xmlns="" id="{F9F64A49-AA15-AD43-B19D-23A4EB8DE7D9}"/>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xmlns="" id="{C0378FBE-0A93-5149-B627-D48D44139BE0}"/>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xmlns="" id="{BA47B549-B97C-0241-A1C4-9A8B97970C78}"/>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76720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ítulo y objetos 7" preserve="1" userDrawn="1">
  <p:cSld name="Título y objetos 7">
    <p:spTree>
      <p:nvGrpSpPr>
        <p:cNvPr id="1" name="Shape 131"/>
        <p:cNvGrpSpPr/>
        <p:nvPr/>
      </p:nvGrpSpPr>
      <p:grpSpPr>
        <a:xfrm>
          <a:off x="0" y="0"/>
          <a:ext cx="0" cy="0"/>
          <a:chOff x="0" y="0"/>
          <a:chExt cx="0" cy="0"/>
        </a:xfrm>
      </p:grpSpPr>
      <p:sp>
        <p:nvSpPr>
          <p:cNvPr id="133" name="Google Shape;133;p20"/>
          <p:cNvSpPr/>
          <p:nvPr/>
        </p:nvSpPr>
        <p:spPr>
          <a:xfrm>
            <a:off x="770850" y="212725"/>
            <a:ext cx="903600" cy="813000"/>
          </a:xfrm>
          <a:prstGeom prst="parallelogram">
            <a:avLst>
              <a:gd name="adj" fmla="val 45310"/>
            </a:avLst>
          </a:prstGeom>
          <a:solidFill>
            <a:srgbClr val="172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p:nvPr/>
        </p:nvSpPr>
        <p:spPr>
          <a:xfrm>
            <a:off x="146422" y="212725"/>
            <a:ext cx="903600" cy="813000"/>
          </a:xfrm>
          <a:prstGeom prst="parallelogram">
            <a:avLst>
              <a:gd name="adj" fmla="val 45310"/>
            </a:avLst>
          </a:prstGeom>
          <a:gradFill>
            <a:gsLst>
              <a:gs pos="0">
                <a:srgbClr val="FFFFFF"/>
              </a:gs>
              <a:gs pos="65000">
                <a:schemeClr val="dk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20"/>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38" name="Google Shape;138;p20"/>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xmlns="" id="{E0CD6B66-0C30-4048-97AF-E49807E1713D}"/>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xmlns="" id="{365FB017-8A73-7641-8A9B-C117A1F567E2}"/>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xmlns="" id="{E6E8C38B-248D-584C-A0CD-95E147EA7E16}"/>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3150501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reserve="1">
  <p:cSld name="Encabezado de sección 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extLst>
      <p:ext uri="{BB962C8B-B14F-4D97-AF65-F5344CB8AC3E}">
        <p14:creationId xmlns:p14="http://schemas.microsoft.com/office/powerpoint/2010/main" val="10730890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ítulo y objetos 8" preserve="1" userDrawn="1">
  <p:cSld name="Título y objetos 8">
    <p:spTree>
      <p:nvGrpSpPr>
        <p:cNvPr id="1" name="Shape 139"/>
        <p:cNvGrpSpPr/>
        <p:nvPr/>
      </p:nvGrpSpPr>
      <p:grpSpPr>
        <a:xfrm>
          <a:off x="0" y="0"/>
          <a:ext cx="0" cy="0"/>
          <a:chOff x="0" y="0"/>
          <a:chExt cx="0" cy="0"/>
        </a:xfrm>
      </p:grpSpPr>
      <p:sp>
        <p:nvSpPr>
          <p:cNvPr id="141" name="Google Shape;141;p21"/>
          <p:cNvSpPr/>
          <p:nvPr/>
        </p:nvSpPr>
        <p:spPr>
          <a:xfrm>
            <a:off x="770850" y="212725"/>
            <a:ext cx="903600" cy="813000"/>
          </a:xfrm>
          <a:prstGeom prst="parallelogram">
            <a:avLst>
              <a:gd name="adj" fmla="val 4531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146422" y="212725"/>
            <a:ext cx="903600" cy="813000"/>
          </a:xfrm>
          <a:prstGeom prst="parallelogram">
            <a:avLst>
              <a:gd name="adj" fmla="val 45310"/>
            </a:avLst>
          </a:prstGeom>
          <a:gradFill>
            <a:gsLst>
              <a:gs pos="0">
                <a:srgbClr val="FFFFFF"/>
              </a:gs>
              <a:gs pos="65000">
                <a:schemeClr val="accent5"/>
              </a:gs>
              <a:gs pos="100000">
                <a:schemeClr val="accent5"/>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5" name="Google Shape;145;p21"/>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46" name="Google Shape;146;p21"/>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xmlns="" id="{2EDBA09C-302A-1C41-8F98-65626DCF626C}"/>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xmlns="" id="{06504940-741B-C745-B16F-6E8CD745A83C}"/>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xmlns="" id="{71EC0C48-E953-CB48-ABA4-F2147FC0AA9D}"/>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2222122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ítulo y objetos 9" preserve="1" userDrawn="1">
  <p:cSld name="Título y objetos 9">
    <p:spTree>
      <p:nvGrpSpPr>
        <p:cNvPr id="1" name="Shape 147"/>
        <p:cNvGrpSpPr/>
        <p:nvPr/>
      </p:nvGrpSpPr>
      <p:grpSpPr>
        <a:xfrm>
          <a:off x="0" y="0"/>
          <a:ext cx="0" cy="0"/>
          <a:chOff x="0" y="0"/>
          <a:chExt cx="0" cy="0"/>
        </a:xfrm>
      </p:grpSpPr>
      <p:sp>
        <p:nvSpPr>
          <p:cNvPr id="149" name="Google Shape;149;p22"/>
          <p:cNvSpPr/>
          <p:nvPr/>
        </p:nvSpPr>
        <p:spPr>
          <a:xfrm>
            <a:off x="770850" y="212725"/>
            <a:ext cx="903600" cy="813000"/>
          </a:xfrm>
          <a:prstGeom prst="parallelogram">
            <a:avLst>
              <a:gd name="adj" fmla="val 4531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146422" y="212725"/>
            <a:ext cx="903600" cy="813000"/>
          </a:xfrm>
          <a:prstGeom prst="parallelogram">
            <a:avLst>
              <a:gd name="adj" fmla="val 45310"/>
            </a:avLst>
          </a:prstGeom>
          <a:gradFill>
            <a:gsLst>
              <a:gs pos="0">
                <a:srgbClr val="FFFFFF"/>
              </a:gs>
              <a:gs pos="65000">
                <a:schemeClr val="accent6"/>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 name="Google Shape;153;p22"/>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54" name="Google Shape;154;p22"/>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xmlns="" id="{98506860-82C1-C742-81EF-95080A86BBF5}"/>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xmlns="" id="{4A14658D-FD9F-BB4B-A77B-73C0D1D76953}"/>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xmlns="" id="{A316BD60-F0BE-3240-8703-0B559F5F3285}"/>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233985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ítulo y objetos 10" preserve="1" userDrawn="1">
  <p:cSld name="Título y objetos 10">
    <p:spTree>
      <p:nvGrpSpPr>
        <p:cNvPr id="1" name="Shape 155"/>
        <p:cNvGrpSpPr/>
        <p:nvPr/>
      </p:nvGrpSpPr>
      <p:grpSpPr>
        <a:xfrm>
          <a:off x="0" y="0"/>
          <a:ext cx="0" cy="0"/>
          <a:chOff x="0" y="0"/>
          <a:chExt cx="0" cy="0"/>
        </a:xfrm>
      </p:grpSpPr>
      <p:sp>
        <p:nvSpPr>
          <p:cNvPr id="157" name="Google Shape;157;p23"/>
          <p:cNvSpPr/>
          <p:nvPr/>
        </p:nvSpPr>
        <p:spPr>
          <a:xfrm>
            <a:off x="770850" y="212725"/>
            <a:ext cx="903600" cy="813000"/>
          </a:xfrm>
          <a:prstGeom prst="parallelogram">
            <a:avLst>
              <a:gd name="adj" fmla="val 45310"/>
            </a:avLst>
          </a:prstGeom>
          <a:solidFill>
            <a:srgbClr val="7338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a:off x="146422" y="212725"/>
            <a:ext cx="903600" cy="813000"/>
          </a:xfrm>
          <a:prstGeom prst="parallelogram">
            <a:avLst>
              <a:gd name="adj" fmla="val 45310"/>
            </a:avLst>
          </a:prstGeom>
          <a:gradFill>
            <a:gsLst>
              <a:gs pos="0">
                <a:srgbClr val="FFFFFF"/>
              </a:gs>
              <a:gs pos="65000">
                <a:srgbClr val="733814"/>
              </a:gs>
              <a:gs pos="100000">
                <a:srgbClr val="73381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1" name="Google Shape;161;p23"/>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62" name="Google Shape;162;p23"/>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xmlns="" id="{8174ED3F-1A75-2247-B499-0A503303BF08}"/>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xmlns="" id="{B1904159-2F0A-BE4F-A26F-DFF874DBEBAC}"/>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xmlns="" id="{A041B705-E896-4244-BEA1-894067D09E3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36946689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ítulo y objetos 11" preserve="1" userDrawn="1">
  <p:cSld name="Título y objetos 11">
    <p:spTree>
      <p:nvGrpSpPr>
        <p:cNvPr id="1" name="Shape 163"/>
        <p:cNvGrpSpPr/>
        <p:nvPr/>
      </p:nvGrpSpPr>
      <p:grpSpPr>
        <a:xfrm>
          <a:off x="0" y="0"/>
          <a:ext cx="0" cy="0"/>
          <a:chOff x="0" y="0"/>
          <a:chExt cx="0" cy="0"/>
        </a:xfrm>
      </p:grpSpPr>
      <p:sp>
        <p:nvSpPr>
          <p:cNvPr id="165" name="Google Shape;165;p24"/>
          <p:cNvSpPr/>
          <p:nvPr/>
        </p:nvSpPr>
        <p:spPr>
          <a:xfrm>
            <a:off x="770850" y="212725"/>
            <a:ext cx="903600" cy="813000"/>
          </a:xfrm>
          <a:prstGeom prst="parallelogram">
            <a:avLst>
              <a:gd name="adj" fmla="val 45310"/>
            </a:avLst>
          </a:prstGeom>
          <a:solidFill>
            <a:srgbClr val="6C7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4"/>
          <p:cNvSpPr/>
          <p:nvPr/>
        </p:nvSpPr>
        <p:spPr>
          <a:xfrm>
            <a:off x="146422" y="212725"/>
            <a:ext cx="903600" cy="813000"/>
          </a:xfrm>
          <a:prstGeom prst="parallelogram">
            <a:avLst>
              <a:gd name="adj" fmla="val 45310"/>
            </a:avLst>
          </a:prstGeom>
          <a:gradFill>
            <a:gsLst>
              <a:gs pos="0">
                <a:srgbClr val="FFFFFF"/>
              </a:gs>
              <a:gs pos="65000">
                <a:srgbClr val="6C7A8A"/>
              </a:gs>
              <a:gs pos="100000">
                <a:srgbClr val="6C7A8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 name="Google Shape;169;p2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70" name="Google Shape;170;p2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9" name="Google Shape;84;p14">
            <a:extLst>
              <a:ext uri="{FF2B5EF4-FFF2-40B4-BE49-F238E27FC236}">
                <a16:creationId xmlns:a16="http://schemas.microsoft.com/office/drawing/2014/main" xmlns="" id="{3414C57E-9E46-5247-A2B7-B8D535BBAFC3}"/>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 name="Google Shape;87;p14">
            <a:extLst>
              <a:ext uri="{FF2B5EF4-FFF2-40B4-BE49-F238E27FC236}">
                <a16:creationId xmlns:a16="http://schemas.microsoft.com/office/drawing/2014/main" xmlns="" id="{E9112587-ADDB-1A41-8276-B1AA109823D2}"/>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xmlns="" id="{E8FDB471-52C8-5E4C-B1F5-77D932000C0B}"/>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24662889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xmlns=""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xmlns=""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xmlns=""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xmlns=""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xmlns=""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xmlns=""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xmlns=""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3216986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Agregar Imagen" preserve="1" userDrawn="1">
  <p:cSld name="Agregar Imagen">
    <p:spTree>
      <p:nvGrpSpPr>
        <p:cNvPr id="1" name="Shape 180"/>
        <p:cNvGrpSpPr/>
        <p:nvPr/>
      </p:nvGrpSpPr>
      <p:grpSpPr>
        <a:xfrm>
          <a:off x="0" y="0"/>
          <a:ext cx="0" cy="0"/>
          <a:chOff x="0" y="0"/>
          <a:chExt cx="0" cy="0"/>
        </a:xfrm>
      </p:grpSpPr>
      <p:sp>
        <p:nvSpPr>
          <p:cNvPr id="183" name="Google Shape;183;p26"/>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26"/>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87" name="Google Shape;187;p26"/>
          <p:cNvSpPr txBox="1">
            <a:spLocks noGrp="1"/>
          </p:cNvSpPr>
          <p:nvPr>
            <p:ph type="body" idx="1"/>
          </p:nvPr>
        </p:nvSpPr>
        <p:spPr>
          <a:xfrm>
            <a:off x="294150" y="1218600"/>
            <a:ext cx="408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xmlns="" id="{FB71232B-BF2C-FD48-8779-39A80B736567}"/>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xmlns="" id="{D5A5C05B-DE70-AE49-93F2-97E7FE914F2D}"/>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xmlns="" id="{46310E56-580E-FB48-8B83-5D478363CD17}"/>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36830926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ido con título" preserve="1" userDrawn="1">
  <p:cSld name="Contenido con título">
    <p:spTree>
      <p:nvGrpSpPr>
        <p:cNvPr id="1" name="Shape 188"/>
        <p:cNvGrpSpPr/>
        <p:nvPr/>
      </p:nvGrpSpPr>
      <p:grpSpPr>
        <a:xfrm>
          <a:off x="0" y="0"/>
          <a:ext cx="0" cy="0"/>
          <a:chOff x="0" y="0"/>
          <a:chExt cx="0" cy="0"/>
        </a:xfrm>
      </p:grpSpPr>
      <p:sp>
        <p:nvSpPr>
          <p:cNvPr id="192" name="Google Shape;192;p27"/>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195;p27"/>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96" name="Google Shape;196;p27"/>
          <p:cNvSpPr txBox="1">
            <a:spLocks noGrp="1"/>
          </p:cNvSpPr>
          <p:nvPr>
            <p:ph type="body" idx="1"/>
          </p:nvPr>
        </p:nvSpPr>
        <p:spPr>
          <a:xfrm>
            <a:off x="294150" y="1218600"/>
            <a:ext cx="8555700" cy="2412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197" name="Google Shape;197;p27"/>
          <p:cNvSpPr txBox="1">
            <a:spLocks noGrp="1"/>
          </p:cNvSpPr>
          <p:nvPr>
            <p:ph type="body" idx="3"/>
          </p:nvPr>
        </p:nvSpPr>
        <p:spPr>
          <a:xfrm>
            <a:off x="370350" y="3847775"/>
            <a:ext cx="8555700" cy="2412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11" name="Google Shape;84;p14">
            <a:extLst>
              <a:ext uri="{FF2B5EF4-FFF2-40B4-BE49-F238E27FC236}">
                <a16:creationId xmlns:a16="http://schemas.microsoft.com/office/drawing/2014/main" xmlns="" id="{D13152F6-8CA9-8D4B-9433-242C2DB31DB5}"/>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2" name="Google Shape;87;p14">
            <a:extLst>
              <a:ext uri="{FF2B5EF4-FFF2-40B4-BE49-F238E27FC236}">
                <a16:creationId xmlns:a16="http://schemas.microsoft.com/office/drawing/2014/main" xmlns="" id="{73274D2F-4EE1-FA43-B43B-506993ED52B1}"/>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3" name="Google Shape;7;p1">
            <a:extLst>
              <a:ext uri="{FF2B5EF4-FFF2-40B4-BE49-F238E27FC236}">
                <a16:creationId xmlns:a16="http://schemas.microsoft.com/office/drawing/2014/main" xmlns="" id="{B55FD6AA-5569-4840-AFE6-AAD3267D44BF}"/>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8274657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olo el título" preserve="1" userDrawn="1">
  <p:cSld name="Solo el título">
    <p:spTree>
      <p:nvGrpSpPr>
        <p:cNvPr id="1" name="Shape 198"/>
        <p:cNvGrpSpPr/>
        <p:nvPr/>
      </p:nvGrpSpPr>
      <p:grpSpPr>
        <a:xfrm>
          <a:off x="0" y="0"/>
          <a:ext cx="0" cy="0"/>
          <a:chOff x="0" y="0"/>
          <a:chExt cx="0" cy="0"/>
        </a:xfrm>
      </p:grpSpPr>
      <p:sp>
        <p:nvSpPr>
          <p:cNvPr id="201" name="Google Shape;201;p28"/>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8"/>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4" name="Google Shape;204;p28"/>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8" name="Google Shape;84;p14">
            <a:extLst>
              <a:ext uri="{FF2B5EF4-FFF2-40B4-BE49-F238E27FC236}">
                <a16:creationId xmlns:a16="http://schemas.microsoft.com/office/drawing/2014/main" xmlns="" id="{CD37539A-2CF4-D848-A1FE-2D6A03FB24F8}"/>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9" name="Google Shape;87;p14">
            <a:extLst>
              <a:ext uri="{FF2B5EF4-FFF2-40B4-BE49-F238E27FC236}">
                <a16:creationId xmlns:a16="http://schemas.microsoft.com/office/drawing/2014/main" xmlns="" id="{E397C9C4-2E9F-CD47-BA85-6AB27E96F9F1}"/>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0" name="Google Shape;7;p1">
            <a:extLst>
              <a:ext uri="{FF2B5EF4-FFF2-40B4-BE49-F238E27FC236}">
                <a16:creationId xmlns:a16="http://schemas.microsoft.com/office/drawing/2014/main" xmlns="" id="{3AD30CC0-4DB7-3743-AE9A-F51024D3CA94}"/>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32984998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En blanco" type="blank" preserve="1">
  <p:cSld name="En blanco">
    <p:spTree>
      <p:nvGrpSpPr>
        <p:cNvPr id="1" name="Shape 205"/>
        <p:cNvGrpSpPr/>
        <p:nvPr/>
      </p:nvGrpSpPr>
      <p:grpSpPr>
        <a:xfrm>
          <a:off x="0" y="0"/>
          <a:ext cx="0" cy="0"/>
          <a:chOff x="0" y="0"/>
          <a:chExt cx="0" cy="0"/>
        </a:xfrm>
      </p:grpSpPr>
      <p:pic>
        <p:nvPicPr>
          <p:cNvPr id="207" name="Google Shape;207;p29"/>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4" name="Google Shape;7;p1">
            <a:extLst>
              <a:ext uri="{FF2B5EF4-FFF2-40B4-BE49-F238E27FC236}">
                <a16:creationId xmlns:a16="http://schemas.microsoft.com/office/drawing/2014/main" xmlns="" id="{882901D1-2017-6F4A-9D55-A4108369F36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0103401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spTree>
    <p:extLst>
      <p:ext uri="{BB962C8B-B14F-4D97-AF65-F5344CB8AC3E}">
        <p14:creationId xmlns:p14="http://schemas.microsoft.com/office/powerpoint/2010/main" val="693511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2" preserve="1">
  <p:cSld name="Encabezado de sección 2">
    <p:bg>
      <p:bgPr>
        <a:solidFill>
          <a:schemeClr val="accent1"/>
        </a:solidFill>
        <a:effectLst/>
      </p:bgPr>
    </p:bg>
    <p:spTree>
      <p:nvGrpSpPr>
        <p:cNvPr id="1" name="Shape 22"/>
        <p:cNvGrpSpPr/>
        <p:nvPr/>
      </p:nvGrpSpPr>
      <p:grpSpPr>
        <a:xfrm>
          <a:off x="0" y="0"/>
          <a:ext cx="0" cy="0"/>
          <a:chOff x="0" y="0"/>
          <a:chExt cx="0" cy="0"/>
        </a:xfrm>
      </p:grpSpPr>
      <p:grpSp>
        <p:nvGrpSpPr>
          <p:cNvPr id="23" name="Google Shape;23;p4"/>
          <p:cNvGrpSpPr/>
          <p:nvPr/>
        </p:nvGrpSpPr>
        <p:grpSpPr>
          <a:xfrm>
            <a:off x="0" y="-124"/>
            <a:ext cx="4853665" cy="5740374"/>
            <a:chOff x="0" y="-126"/>
            <a:chExt cx="4554438" cy="5386482"/>
          </a:xfrm>
        </p:grpSpPr>
        <p:sp>
          <p:nvSpPr>
            <p:cNvPr id="24" name="Google Shape;24;p4"/>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5" name="Google Shape;25;p4" descr="Imagen que contiene persona, foto, hombre, mujer&#10;&#10;Descripción generada automáticamente"/>
            <p:cNvPicPr preferRelativeResize="0"/>
            <p:nvPr/>
          </p:nvPicPr>
          <p:blipFill rotWithShape="1">
            <a:blip r:embed="rId2">
              <a:alphaModFix/>
            </a:blip>
            <a:srcRect r="1635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6" name="Google Shape;26;p4"/>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pic>
        <p:nvPicPr>
          <p:cNvPr id="27" name="Google Shape;27;p4"/>
          <p:cNvPicPr preferRelativeResize="0"/>
          <p:nvPr/>
        </p:nvPicPr>
        <p:blipFill rotWithShape="1">
          <a:blip r:embed="rId3">
            <a:alphaModFix/>
          </a:blip>
          <a:srcRect/>
          <a:stretch/>
        </p:blipFill>
        <p:spPr>
          <a:xfrm>
            <a:off x="5177307" y="186298"/>
            <a:ext cx="3812148" cy="601304"/>
          </a:xfrm>
          <a:prstGeom prst="rect">
            <a:avLst/>
          </a:prstGeom>
          <a:noFill/>
          <a:ln>
            <a:noFill/>
          </a:ln>
        </p:spPr>
      </p:pic>
    </p:spTree>
    <p:extLst>
      <p:ext uri="{BB962C8B-B14F-4D97-AF65-F5344CB8AC3E}">
        <p14:creationId xmlns:p14="http://schemas.microsoft.com/office/powerpoint/2010/main" val="15151960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spTree>
    <p:extLst>
      <p:ext uri="{BB962C8B-B14F-4D97-AF65-F5344CB8AC3E}">
        <p14:creationId xmlns:p14="http://schemas.microsoft.com/office/powerpoint/2010/main" val="2028533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3" preserve="1">
  <p:cSld name="Encabezado de sección 3">
    <p:bg>
      <p:bgPr>
        <a:solidFill>
          <a:schemeClr val="accent2"/>
        </a:solidFill>
        <a:effectLst/>
      </p:bgPr>
    </p:bg>
    <p:spTree>
      <p:nvGrpSpPr>
        <p:cNvPr id="1" name="Shape 29"/>
        <p:cNvGrpSpPr/>
        <p:nvPr/>
      </p:nvGrpSpPr>
      <p:grpSpPr>
        <a:xfrm>
          <a:off x="0" y="0"/>
          <a:ext cx="0" cy="0"/>
          <a:chOff x="0" y="0"/>
          <a:chExt cx="0" cy="0"/>
        </a:xfrm>
      </p:grpSpPr>
      <p:sp>
        <p:nvSpPr>
          <p:cNvPr id="30" name="Google Shape;30;p5"/>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31" name="Google Shape;31;p5"/>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32" name="Google Shape;32;p5"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34" name="Google Shape;34;p5"/>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extLst>
      <p:ext uri="{BB962C8B-B14F-4D97-AF65-F5344CB8AC3E}">
        <p14:creationId xmlns:p14="http://schemas.microsoft.com/office/powerpoint/2010/main" val="505767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cabezado de sección 4" preserve="1">
  <p:cSld name="Encabezado de sección 4">
    <p:bg>
      <p:bgPr>
        <a:solidFill>
          <a:schemeClr val="accent3"/>
        </a:solidFill>
        <a:effectLst/>
      </p:bgPr>
    </p:bg>
    <p:spTree>
      <p:nvGrpSpPr>
        <p:cNvPr id="1" name="Shape 35"/>
        <p:cNvGrpSpPr/>
        <p:nvPr/>
      </p:nvGrpSpPr>
      <p:grpSpPr>
        <a:xfrm>
          <a:off x="0" y="0"/>
          <a:ext cx="0" cy="0"/>
          <a:chOff x="0" y="0"/>
          <a:chExt cx="0" cy="0"/>
        </a:xfrm>
      </p:grpSpPr>
      <p:sp>
        <p:nvSpPr>
          <p:cNvPr id="36" name="Google Shape;36;p6"/>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37" name="Google Shape;37;p6"/>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38" name="Google Shape;38;p6" descr="Imagen que contiene persona, foto, hombre, mujer&#10;&#10;Descripción generada automáticamente"/>
          <p:cNvPicPr preferRelativeResize="0"/>
          <p:nvPr/>
        </p:nvPicPr>
        <p:blipFill rotWithShape="1">
          <a:blip r:embed="rId3">
            <a:alphaModFix/>
          </a:blip>
          <a:srcRect r="1635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40" name="Google Shape;40;p6"/>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extLst>
      <p:ext uri="{BB962C8B-B14F-4D97-AF65-F5344CB8AC3E}">
        <p14:creationId xmlns:p14="http://schemas.microsoft.com/office/powerpoint/2010/main" val="2950656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ncabezado de sección 5" preserve="1">
  <p:cSld name="Encabezado de sección 5">
    <p:bg>
      <p:bgPr>
        <a:solidFill>
          <a:schemeClr val="accent4"/>
        </a:solidFill>
        <a:effectLst/>
      </p:bgPr>
    </p:bg>
    <p:spTree>
      <p:nvGrpSpPr>
        <p:cNvPr id="1" name="Shape 41"/>
        <p:cNvGrpSpPr/>
        <p:nvPr/>
      </p:nvGrpSpPr>
      <p:grpSpPr>
        <a:xfrm>
          <a:off x="0" y="0"/>
          <a:ext cx="0" cy="0"/>
          <a:chOff x="0" y="0"/>
          <a:chExt cx="0" cy="0"/>
        </a:xfrm>
      </p:grpSpPr>
      <p:sp>
        <p:nvSpPr>
          <p:cNvPr id="42" name="Google Shape;42;p7"/>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43" name="Google Shape;43;p7"/>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44" name="Google Shape;44;p7"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46" name="Google Shape;46;p7"/>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extLst>
      <p:ext uri="{BB962C8B-B14F-4D97-AF65-F5344CB8AC3E}">
        <p14:creationId xmlns:p14="http://schemas.microsoft.com/office/powerpoint/2010/main" val="2151239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ón 6" preserve="1">
  <p:cSld name="Encabezado de sección 6">
    <p:bg>
      <p:bgPr>
        <a:solidFill>
          <a:schemeClr val="lt2"/>
        </a:solidFill>
        <a:effectLst/>
      </p:bgPr>
    </p:bg>
    <p:spTree>
      <p:nvGrpSpPr>
        <p:cNvPr id="1" name="Shape 47"/>
        <p:cNvGrpSpPr/>
        <p:nvPr/>
      </p:nvGrpSpPr>
      <p:grpSpPr>
        <a:xfrm>
          <a:off x="0" y="0"/>
          <a:ext cx="0" cy="0"/>
          <a:chOff x="0" y="0"/>
          <a:chExt cx="0" cy="0"/>
        </a:xfrm>
      </p:grpSpPr>
      <p:sp>
        <p:nvSpPr>
          <p:cNvPr id="48" name="Google Shape;48;p8"/>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49" name="Google Shape;49;p8"/>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50" name="Google Shape;50;p8" descr="Imagen que contiene persona, foto, hombre, mujer&#10;&#10;Descripción generada automáticamente"/>
          <p:cNvPicPr preferRelativeResize="0"/>
          <p:nvPr/>
        </p:nvPicPr>
        <p:blipFill rotWithShape="1">
          <a:blip r:embed="rId3">
            <a:alphaModFix/>
          </a:blip>
          <a:srcRect r="1635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52" name="Google Shape;52;p8"/>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dirty="0"/>
          </a:p>
        </p:txBody>
      </p:sp>
    </p:spTree>
    <p:extLst>
      <p:ext uri="{BB962C8B-B14F-4D97-AF65-F5344CB8AC3E}">
        <p14:creationId xmlns:p14="http://schemas.microsoft.com/office/powerpoint/2010/main" val="467197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7" preserve="1">
  <p:cSld name="Encabezado de sección 7">
    <p:bg>
      <p:bgPr>
        <a:solidFill>
          <a:schemeClr val="dk1"/>
        </a:solidFill>
        <a:effectLst/>
      </p:bgPr>
    </p:bg>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3004575" y="3476150"/>
            <a:ext cx="5995800" cy="1603200"/>
          </a:xfrm>
          <a:prstGeom prst="rect">
            <a:avLst/>
          </a:prstGeom>
          <a:solidFill>
            <a:srgbClr val="898B90"/>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
        <p:nvSpPr>
          <p:cNvPr id="55" name="Google Shape;55;p9"/>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56" name="Google Shape;56;p9"/>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57" name="Google Shape;57;p9"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Tree>
    <p:extLst>
      <p:ext uri="{BB962C8B-B14F-4D97-AF65-F5344CB8AC3E}">
        <p14:creationId xmlns:p14="http://schemas.microsoft.com/office/powerpoint/2010/main" val="444699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ncabezado de sección 8" preserve="1">
  <p:cSld name="Encabezado de sección 8">
    <p:bg>
      <p:bgPr>
        <a:solidFill>
          <a:schemeClr val="accent5"/>
        </a:solidFill>
        <a:effectLst/>
      </p:bgPr>
    </p:bg>
    <p:spTree>
      <p:nvGrpSpPr>
        <p:cNvPr id="1" name="Shape 59"/>
        <p:cNvGrpSpPr/>
        <p:nvPr/>
      </p:nvGrpSpPr>
      <p:grpSpPr>
        <a:xfrm>
          <a:off x="0" y="0"/>
          <a:ext cx="0" cy="0"/>
          <a:chOff x="0" y="0"/>
          <a:chExt cx="0" cy="0"/>
        </a:xfrm>
      </p:grpSpPr>
      <p:sp>
        <p:nvSpPr>
          <p:cNvPr id="60" name="Google Shape;60;p10"/>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61" name="Google Shape;61;p10" descr="Imagen que contiene persona, foto, hombre, mujer&#10;&#10;Descripción generada automáticamente"/>
          <p:cNvPicPr preferRelativeResize="0"/>
          <p:nvPr/>
        </p:nvPicPr>
        <p:blipFill rotWithShape="1">
          <a:blip r:embed="rId2">
            <a:alphaModFix/>
          </a:blip>
          <a:srcRect r="1635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pic>
        <p:nvPicPr>
          <p:cNvPr id="62" name="Google Shape;62;p10"/>
          <p:cNvPicPr preferRelativeResize="0"/>
          <p:nvPr/>
        </p:nvPicPr>
        <p:blipFill rotWithShape="1">
          <a:blip r:embed="rId3">
            <a:alphaModFix/>
          </a:blip>
          <a:srcRect/>
          <a:stretch/>
        </p:blipFill>
        <p:spPr>
          <a:xfrm>
            <a:off x="5177307" y="186298"/>
            <a:ext cx="3812148" cy="601304"/>
          </a:xfrm>
          <a:prstGeom prst="rect">
            <a:avLst/>
          </a:prstGeom>
          <a:noFill/>
          <a:ln>
            <a:noFill/>
          </a:ln>
        </p:spPr>
      </p:pic>
      <p:sp>
        <p:nvSpPr>
          <p:cNvPr id="64" name="Google Shape;64;p10"/>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extLst>
      <p:ext uri="{BB962C8B-B14F-4D97-AF65-F5344CB8AC3E}">
        <p14:creationId xmlns:p14="http://schemas.microsoft.com/office/powerpoint/2010/main" val="3234490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extLst>
      <p:ext uri="{BB962C8B-B14F-4D97-AF65-F5344CB8AC3E}">
        <p14:creationId xmlns:p14="http://schemas.microsoft.com/office/powerpoint/2010/main" val="605840450"/>
      </p:ext>
    </p:extLst>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9" r:id="rId29"/>
    <p:sldLayoutId id="2147483710"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2.jp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985887" y="2681539"/>
            <a:ext cx="3521144" cy="1754326"/>
          </a:xfrm>
          <a:prstGeom prst="rect">
            <a:avLst/>
          </a:prstGeom>
        </p:spPr>
        <p:txBody>
          <a:bodyPr wrap="square">
            <a:spAutoFit/>
          </a:bodyPr>
          <a:lstStyle/>
          <a:p>
            <a:pPr algn="ctr"/>
            <a:r>
              <a:rPr lang="es-CL" sz="5400" dirty="0">
                <a:solidFill>
                  <a:schemeClr val="bg1"/>
                </a:solidFill>
                <a:latin typeface="Calibri" charset="0"/>
                <a:ea typeface="Calibri" charset="0"/>
                <a:cs typeface="Times New Roman" charset="0"/>
              </a:rPr>
              <a:t>Calidad de Software</a:t>
            </a:r>
          </a:p>
        </p:txBody>
      </p:sp>
      <p:sp>
        <p:nvSpPr>
          <p:cNvPr id="6" name="Subtítulo 3">
            <a:extLst>
              <a:ext uri="{FF2B5EF4-FFF2-40B4-BE49-F238E27FC236}">
                <a16:creationId xmlns:a16="http://schemas.microsoft.com/office/drawing/2014/main" xmlns="" id="{68AE2B6E-ECEC-4CCE-9CFF-6923D5522F0C}"/>
              </a:ext>
            </a:extLst>
          </p:cNvPr>
          <p:cNvSpPr>
            <a:spLocks noGrp="1"/>
          </p:cNvSpPr>
          <p:nvPr>
            <p:ph type="subTitle" idx="1"/>
          </p:nvPr>
        </p:nvSpPr>
        <p:spPr>
          <a:xfrm>
            <a:off x="5284700" y="5620875"/>
            <a:ext cx="3603900" cy="873900"/>
          </a:xfrm>
          <a:solidFill>
            <a:srgbClr val="00A0DE"/>
          </a:solidFill>
        </p:spPr>
        <p:txBody>
          <a:bodyPr/>
          <a:lstStyle/>
          <a:p>
            <a:pPr algn="ctr"/>
            <a:r>
              <a:rPr lang="es-MX" dirty="0"/>
              <a:t>PRY3111</a:t>
            </a:r>
            <a:endParaRPr lang="es-ES_tradnl" dirty="0">
              <a:solidFill>
                <a:schemeClr val="bg1">
                  <a:lumMod val="50000"/>
                </a:schemeClr>
              </a:solidFill>
              <a:latin typeface="Candara"/>
              <a:cs typeface="Candara"/>
            </a:endParaRPr>
          </a:p>
          <a:p>
            <a:pPr algn="ctr"/>
            <a:endParaRPr lang="es-CL"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42875" y="1359531"/>
            <a:ext cx="8785225" cy="707886"/>
          </a:xfrm>
          <a:prstGeom prst="rect">
            <a:avLst/>
          </a:prstGeom>
        </p:spPr>
        <p:txBody>
          <a:bodyPr wrap="square">
            <a:spAutoFit/>
          </a:bodyPr>
          <a:lstStyle/>
          <a:p>
            <a:pPr algn="just"/>
            <a:r>
              <a:rPr lang="es-CL" sz="2000" dirty="0">
                <a:latin typeface="Calibri" panose="020F0502020204030204" pitchFamily="34" charset="0"/>
              </a:rPr>
              <a:t>En calidad del producto, el estándar </a:t>
            </a:r>
            <a:r>
              <a:rPr lang="es-CL" sz="2000" b="1" dirty="0">
                <a:latin typeface="Calibri" panose="020F0502020204030204" pitchFamily="34" charset="0"/>
              </a:rPr>
              <a:t>ISO/EIC 25000</a:t>
            </a:r>
            <a:r>
              <a:rPr lang="es-CL" sz="2000" dirty="0">
                <a:latin typeface="Calibri" panose="020F0502020204030204" pitchFamily="34" charset="0"/>
              </a:rPr>
              <a:t>, del cual ya hablamos en relación con su ámbito de usabilidad en experiencias anteriores</a:t>
            </a:r>
          </a:p>
        </p:txBody>
      </p:sp>
      <p:sp>
        <p:nvSpPr>
          <p:cNvPr id="6" name="Rectángulo 5"/>
          <p:cNvSpPr/>
          <p:nvPr/>
        </p:nvSpPr>
        <p:spPr>
          <a:xfrm>
            <a:off x="1763714" y="353367"/>
            <a:ext cx="4032249" cy="461665"/>
          </a:xfrm>
          <a:prstGeom prst="rect">
            <a:avLst/>
          </a:prstGeom>
        </p:spPr>
        <p:txBody>
          <a:bodyPr wrap="square">
            <a:spAutoFit/>
          </a:bodyPr>
          <a:lstStyle/>
          <a:p>
            <a:pPr algn="ctr"/>
            <a:r>
              <a:rPr lang="es-CL" sz="2400" b="1" dirty="0">
                <a:solidFill>
                  <a:schemeClr val="bg1"/>
                </a:solidFill>
                <a:latin typeface="Candara"/>
                <a:cs typeface="Candara"/>
              </a:rPr>
              <a:t>Calidad del Producto</a:t>
            </a:r>
            <a:endParaRPr lang="es-CL" sz="2000" b="1" dirty="0">
              <a:solidFill>
                <a:schemeClr val="bg1"/>
              </a:solidFill>
              <a:latin typeface="Candara"/>
              <a:cs typeface="Candara"/>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713" y="2400160"/>
            <a:ext cx="5507205" cy="4369049"/>
          </a:xfrm>
          <a:prstGeom prst="rect">
            <a:avLst/>
          </a:prstGeom>
        </p:spPr>
      </p:pic>
    </p:spTree>
    <p:extLst>
      <p:ext uri="{BB962C8B-B14F-4D97-AF65-F5344CB8AC3E}">
        <p14:creationId xmlns:p14="http://schemas.microsoft.com/office/powerpoint/2010/main" val="190706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ángulo 1"/>
          <p:cNvSpPr/>
          <p:nvPr/>
        </p:nvSpPr>
        <p:spPr>
          <a:xfrm>
            <a:off x="243474" y="1305709"/>
            <a:ext cx="8664552" cy="1323439"/>
          </a:xfrm>
          <a:prstGeom prst="rect">
            <a:avLst/>
          </a:prstGeom>
        </p:spPr>
        <p:txBody>
          <a:bodyPr wrap="square">
            <a:spAutoFit/>
          </a:bodyPr>
          <a:lstStyle/>
          <a:p>
            <a:pPr algn="just"/>
            <a:r>
              <a:rPr lang="es-CL" sz="2000" dirty="0">
                <a:latin typeface="Calibri" panose="020F0502020204030204" pitchFamily="34" charset="0"/>
              </a:rPr>
              <a:t>En su estándar ISO/IEC 25010, establece un </a:t>
            </a:r>
            <a:r>
              <a:rPr lang="es-CL" sz="2000" b="1" dirty="0">
                <a:latin typeface="Calibri" panose="020F0502020204030204" pitchFamily="34" charset="0"/>
              </a:rPr>
              <a:t>modelo de calidad del producto</a:t>
            </a:r>
            <a:r>
              <a:rPr lang="es-CL" sz="2000" dirty="0">
                <a:latin typeface="Calibri" panose="020F0502020204030204" pitchFamily="34" charset="0"/>
              </a:rPr>
              <a:t> a través de las características que se deben tener en cuenta para evaluar un producto software, compuesto por </a:t>
            </a:r>
            <a:r>
              <a:rPr lang="es-CL" sz="2000" b="1" dirty="0">
                <a:latin typeface="Calibri" panose="020F0502020204030204" pitchFamily="34" charset="0"/>
              </a:rPr>
              <a:t>ocho características de calidad</a:t>
            </a:r>
            <a:r>
              <a:rPr lang="es-CL" sz="2000" dirty="0">
                <a:latin typeface="Calibri" panose="020F0502020204030204" pitchFamily="34" charset="0"/>
              </a:rPr>
              <a:t>.  Este modelo contiene los aspectos del anterior modelo ISO 9126.</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31318"/>
            <a:ext cx="9144000" cy="3126719"/>
          </a:xfrm>
          <a:prstGeom prst="rect">
            <a:avLst/>
          </a:prstGeom>
        </p:spPr>
      </p:pic>
      <p:sp>
        <p:nvSpPr>
          <p:cNvPr id="5" name="Rectángulo 4">
            <a:extLst>
              <a:ext uri="{FF2B5EF4-FFF2-40B4-BE49-F238E27FC236}">
                <a16:creationId xmlns:a16="http://schemas.microsoft.com/office/drawing/2014/main" xmlns="" id="{FBDDAE7B-6650-4B86-A5AB-EE9DFB5F67A4}"/>
              </a:ext>
            </a:extLst>
          </p:cNvPr>
          <p:cNvSpPr/>
          <p:nvPr/>
        </p:nvSpPr>
        <p:spPr>
          <a:xfrm>
            <a:off x="1763714" y="366697"/>
            <a:ext cx="4032249" cy="461665"/>
          </a:xfrm>
          <a:prstGeom prst="rect">
            <a:avLst/>
          </a:prstGeom>
        </p:spPr>
        <p:txBody>
          <a:bodyPr wrap="square">
            <a:spAutoFit/>
          </a:bodyPr>
          <a:lstStyle/>
          <a:p>
            <a:pPr algn="ctr"/>
            <a:r>
              <a:rPr lang="es-CL" sz="2400" b="1" dirty="0">
                <a:solidFill>
                  <a:schemeClr val="bg1"/>
                </a:solidFill>
                <a:latin typeface="Candara"/>
                <a:cs typeface="Candara"/>
              </a:rPr>
              <a:t>Calidad del Producto</a:t>
            </a:r>
            <a:endParaRPr lang="es-CL" sz="2000" b="1" dirty="0">
              <a:solidFill>
                <a:schemeClr val="bg1"/>
              </a:solidFill>
              <a:latin typeface="Candara"/>
              <a:cs typeface="Candara"/>
            </a:endParaRPr>
          </a:p>
        </p:txBody>
      </p:sp>
      <p:sp>
        <p:nvSpPr>
          <p:cNvPr id="6" name="CuadroTexto 5">
            <a:extLst>
              <a:ext uri="{FF2B5EF4-FFF2-40B4-BE49-F238E27FC236}">
                <a16:creationId xmlns:a16="http://schemas.microsoft.com/office/drawing/2014/main" xmlns="" id="{E2E2D314-4529-4158-B5C9-ECC1C4B4FACB}"/>
              </a:ext>
            </a:extLst>
          </p:cNvPr>
          <p:cNvSpPr txBox="1"/>
          <p:nvPr/>
        </p:nvSpPr>
        <p:spPr>
          <a:xfrm>
            <a:off x="6785811" y="6112042"/>
            <a:ext cx="1272464" cy="369332"/>
          </a:xfrm>
          <a:prstGeom prst="rect">
            <a:avLst/>
          </a:prstGeom>
          <a:noFill/>
        </p:spPr>
        <p:txBody>
          <a:bodyPr wrap="none" rtlCol="0">
            <a:spAutoFit/>
          </a:bodyPr>
          <a:lstStyle/>
          <a:p>
            <a:r>
              <a:rPr lang="es-ES_tradnl" dirty="0"/>
              <a:t>Actualizado</a:t>
            </a:r>
            <a:endParaRPr lang="es-CL" dirty="0"/>
          </a:p>
        </p:txBody>
      </p:sp>
    </p:spTree>
    <p:extLst>
      <p:ext uri="{BB962C8B-B14F-4D97-AF65-F5344CB8AC3E}">
        <p14:creationId xmlns:p14="http://schemas.microsoft.com/office/powerpoint/2010/main" val="1513233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42875" y="1440463"/>
            <a:ext cx="8785225" cy="1323439"/>
          </a:xfrm>
          <a:prstGeom prst="rect">
            <a:avLst/>
          </a:prstGeom>
        </p:spPr>
        <p:txBody>
          <a:bodyPr wrap="square">
            <a:spAutoFit/>
          </a:bodyPr>
          <a:lstStyle/>
          <a:p>
            <a:pPr algn="just"/>
            <a:r>
              <a:rPr lang="es-CL" sz="2000" dirty="0">
                <a:latin typeface="Calibri" panose="020F0502020204030204" pitchFamily="34" charset="0"/>
              </a:rPr>
              <a:t>La primera característica de </a:t>
            </a:r>
            <a:r>
              <a:rPr lang="es-CL" sz="2000" b="1" dirty="0">
                <a:latin typeface="Calibri" panose="020F0502020204030204" pitchFamily="34" charset="0"/>
              </a:rPr>
              <a:t>adecuación funcional</a:t>
            </a:r>
            <a:r>
              <a:rPr lang="es-CL" sz="2000" dirty="0">
                <a:latin typeface="Calibri" panose="020F0502020204030204" pitchFamily="34" charset="0"/>
              </a:rPr>
              <a:t> es la </a:t>
            </a:r>
            <a:r>
              <a:rPr lang="es-CL" sz="2000" b="1" dirty="0">
                <a:latin typeface="Calibri" panose="020F0502020204030204" pitchFamily="34" charset="0"/>
              </a:rPr>
              <a:t>capacidad del software </a:t>
            </a:r>
            <a:r>
              <a:rPr lang="es-CL" sz="2000" dirty="0">
                <a:latin typeface="Calibri" panose="020F0502020204030204" pitchFamily="34" charset="0"/>
              </a:rPr>
              <a:t>para proporcionar funciones que satisfacen las necesidades cuando el producto se usa en las condiciones especificadas. Se debe evaluar la </a:t>
            </a:r>
            <a:r>
              <a:rPr lang="es-CL" sz="2000" b="1" dirty="0">
                <a:latin typeface="Calibri" panose="020F0502020204030204" pitchFamily="34" charset="0"/>
              </a:rPr>
              <a:t>completitud funcional</a:t>
            </a:r>
            <a:r>
              <a:rPr lang="es-CL" sz="2000" dirty="0">
                <a:latin typeface="Calibri" panose="020F0502020204030204" pitchFamily="34" charset="0"/>
              </a:rPr>
              <a:t>, </a:t>
            </a:r>
            <a:r>
              <a:rPr lang="es-CL" sz="2000" b="1" dirty="0">
                <a:latin typeface="Calibri" panose="020F0502020204030204" pitchFamily="34" charset="0"/>
              </a:rPr>
              <a:t>corrección funcional y</a:t>
            </a:r>
            <a:r>
              <a:rPr lang="es-CL" sz="2000" dirty="0">
                <a:latin typeface="Calibri" panose="020F0502020204030204" pitchFamily="34" charset="0"/>
              </a:rPr>
              <a:t> </a:t>
            </a:r>
            <a:r>
              <a:rPr lang="es-CL" sz="2000" b="1" dirty="0">
                <a:latin typeface="Calibri" panose="020F0502020204030204" pitchFamily="34" charset="0"/>
              </a:rPr>
              <a:t>pertinencia funcional.</a:t>
            </a:r>
            <a:endParaRPr lang="es-CL" sz="2000" dirty="0">
              <a:latin typeface="Calibri" panose="020F0502020204030204" pitchFamily="34" charset="0"/>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445" y="3071678"/>
            <a:ext cx="6483121" cy="3646755"/>
          </a:xfrm>
          <a:prstGeom prst="rect">
            <a:avLst/>
          </a:prstGeom>
        </p:spPr>
      </p:pic>
      <p:sp>
        <p:nvSpPr>
          <p:cNvPr id="5" name="Rectángulo 4">
            <a:extLst>
              <a:ext uri="{FF2B5EF4-FFF2-40B4-BE49-F238E27FC236}">
                <a16:creationId xmlns:a16="http://schemas.microsoft.com/office/drawing/2014/main" xmlns="" id="{E824BBAA-68A4-47BA-BE28-2EDCDA961900}"/>
              </a:ext>
            </a:extLst>
          </p:cNvPr>
          <p:cNvSpPr/>
          <p:nvPr/>
        </p:nvSpPr>
        <p:spPr>
          <a:xfrm>
            <a:off x="1763714" y="353367"/>
            <a:ext cx="4032249" cy="461665"/>
          </a:xfrm>
          <a:prstGeom prst="rect">
            <a:avLst/>
          </a:prstGeom>
        </p:spPr>
        <p:txBody>
          <a:bodyPr wrap="square">
            <a:spAutoFit/>
          </a:bodyPr>
          <a:lstStyle/>
          <a:p>
            <a:pPr algn="ctr"/>
            <a:r>
              <a:rPr lang="es-CL" sz="2400" b="1" dirty="0">
                <a:solidFill>
                  <a:schemeClr val="bg1"/>
                </a:solidFill>
                <a:latin typeface="Candara"/>
                <a:cs typeface="Candara"/>
              </a:rPr>
              <a:t>Calidad del Producto</a:t>
            </a:r>
            <a:endParaRPr lang="es-CL" sz="2000" b="1" dirty="0">
              <a:solidFill>
                <a:schemeClr val="bg1"/>
              </a:solidFill>
              <a:latin typeface="Candara"/>
              <a:cs typeface="Candara"/>
            </a:endParaRPr>
          </a:p>
        </p:txBody>
      </p:sp>
    </p:spTree>
    <p:extLst>
      <p:ext uri="{BB962C8B-B14F-4D97-AF65-F5344CB8AC3E}">
        <p14:creationId xmlns:p14="http://schemas.microsoft.com/office/powerpoint/2010/main" val="3352713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43474" y="1305709"/>
            <a:ext cx="8664552" cy="1323439"/>
          </a:xfrm>
          <a:prstGeom prst="rect">
            <a:avLst/>
          </a:prstGeom>
        </p:spPr>
        <p:txBody>
          <a:bodyPr wrap="square">
            <a:spAutoFit/>
          </a:bodyPr>
          <a:lstStyle/>
          <a:p>
            <a:pPr algn="just"/>
            <a:r>
              <a:rPr lang="es-CL" sz="2000" dirty="0">
                <a:latin typeface="Calibri" panose="020F0502020204030204" pitchFamily="34" charset="0"/>
              </a:rPr>
              <a:t>La segunda característica es la </a:t>
            </a:r>
            <a:r>
              <a:rPr lang="es-CL" sz="2000" b="1" dirty="0">
                <a:latin typeface="Calibri" panose="020F0502020204030204" pitchFamily="34" charset="0"/>
              </a:rPr>
              <a:t>eficiencia de desempeño</a:t>
            </a:r>
            <a:r>
              <a:rPr lang="es-CL" sz="2000" dirty="0">
                <a:latin typeface="Calibri" panose="020F0502020204030204" pitchFamily="34" charset="0"/>
              </a:rPr>
              <a:t>, representa el desempeño relativo a la </a:t>
            </a:r>
            <a:r>
              <a:rPr lang="es-CL" sz="2000" b="1" dirty="0">
                <a:latin typeface="Calibri" panose="020F0502020204030204" pitchFamily="34" charset="0"/>
              </a:rPr>
              <a:t>cantidad de recursos utilizados </a:t>
            </a:r>
            <a:r>
              <a:rPr lang="es-CL" sz="2000" dirty="0">
                <a:latin typeface="Calibri" panose="020F0502020204030204" pitchFamily="34" charset="0"/>
              </a:rPr>
              <a:t>bajo determinadas condiciones. Se debe evaluar el </a:t>
            </a:r>
            <a:r>
              <a:rPr lang="es-CL" sz="2000" b="1" dirty="0">
                <a:latin typeface="Calibri" panose="020F0502020204030204" pitchFamily="34" charset="0"/>
              </a:rPr>
              <a:t>comportamiento temporal, utilización de recursos y la capacidad</a:t>
            </a:r>
            <a:r>
              <a:rPr lang="es-CL" sz="2000" dirty="0">
                <a:latin typeface="Calibri" panose="020F0502020204030204" pitchFamily="34" charset="0"/>
              </a:rPr>
              <a:t>. </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1332" y="2847632"/>
            <a:ext cx="6501335" cy="3657001"/>
          </a:xfrm>
          <a:prstGeom prst="rect">
            <a:avLst/>
          </a:prstGeom>
        </p:spPr>
      </p:pic>
      <p:sp>
        <p:nvSpPr>
          <p:cNvPr id="7" name="Rectángulo 6">
            <a:extLst>
              <a:ext uri="{FF2B5EF4-FFF2-40B4-BE49-F238E27FC236}">
                <a16:creationId xmlns:a16="http://schemas.microsoft.com/office/drawing/2014/main" xmlns="" id="{A7A03EC2-C0E6-47EF-A6EB-63BC207753CA}"/>
              </a:ext>
            </a:extLst>
          </p:cNvPr>
          <p:cNvSpPr/>
          <p:nvPr/>
        </p:nvSpPr>
        <p:spPr>
          <a:xfrm>
            <a:off x="1763714" y="353367"/>
            <a:ext cx="4032249" cy="461665"/>
          </a:xfrm>
          <a:prstGeom prst="rect">
            <a:avLst/>
          </a:prstGeom>
        </p:spPr>
        <p:txBody>
          <a:bodyPr wrap="square">
            <a:spAutoFit/>
          </a:bodyPr>
          <a:lstStyle/>
          <a:p>
            <a:pPr algn="ctr"/>
            <a:r>
              <a:rPr lang="es-CL" sz="2400" b="1" dirty="0">
                <a:solidFill>
                  <a:schemeClr val="bg1"/>
                </a:solidFill>
                <a:latin typeface="Candara"/>
                <a:cs typeface="Candara"/>
              </a:rPr>
              <a:t>Calidad del Producto</a:t>
            </a:r>
            <a:endParaRPr lang="es-CL" sz="2000" b="1" dirty="0">
              <a:solidFill>
                <a:schemeClr val="bg1"/>
              </a:solidFill>
              <a:latin typeface="Candara"/>
              <a:cs typeface="Candara"/>
            </a:endParaRPr>
          </a:p>
        </p:txBody>
      </p:sp>
    </p:spTree>
    <p:extLst>
      <p:ext uri="{BB962C8B-B14F-4D97-AF65-F5344CB8AC3E}">
        <p14:creationId xmlns:p14="http://schemas.microsoft.com/office/powerpoint/2010/main" val="2095917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43474" y="1305709"/>
            <a:ext cx="8664552" cy="1323439"/>
          </a:xfrm>
          <a:prstGeom prst="rect">
            <a:avLst/>
          </a:prstGeom>
        </p:spPr>
        <p:txBody>
          <a:bodyPr wrap="square">
            <a:spAutoFit/>
          </a:bodyPr>
          <a:lstStyle/>
          <a:p>
            <a:pPr algn="just"/>
            <a:r>
              <a:rPr lang="es-CL" sz="2000" dirty="0">
                <a:latin typeface="Calibri" panose="020F0502020204030204" pitchFamily="34" charset="0"/>
              </a:rPr>
              <a:t>La tercera característica es la </a:t>
            </a:r>
            <a:r>
              <a:rPr lang="es-CL" sz="2000" b="1" dirty="0">
                <a:latin typeface="Calibri" panose="020F0502020204030204" pitchFamily="34" charset="0"/>
              </a:rPr>
              <a:t>compatibilidad</a:t>
            </a:r>
            <a:r>
              <a:rPr lang="es-CL" sz="2000" dirty="0">
                <a:latin typeface="Calibri" panose="020F0502020204030204" pitchFamily="34" charset="0"/>
              </a:rPr>
              <a:t> referida a la capacidad de </a:t>
            </a:r>
            <a:r>
              <a:rPr lang="es-CL" sz="2000" b="1" dirty="0">
                <a:latin typeface="Calibri" panose="020F0502020204030204" pitchFamily="34" charset="0"/>
              </a:rPr>
              <a:t>intercambiar información</a:t>
            </a:r>
            <a:r>
              <a:rPr lang="es-CL" sz="2000" dirty="0">
                <a:latin typeface="Calibri" panose="020F0502020204030204" pitchFamily="34" charset="0"/>
              </a:rPr>
              <a:t> entre sistemas y/o llevar a cabo sus funciones cuando comparten el mismo entorno hardware o software, se subdivide a su vez en </a:t>
            </a:r>
            <a:r>
              <a:rPr lang="es-CL" sz="2000" b="1" dirty="0">
                <a:latin typeface="Calibri" panose="020F0502020204030204" pitchFamily="34" charset="0"/>
              </a:rPr>
              <a:t>coexistencia e</a:t>
            </a:r>
            <a:r>
              <a:rPr lang="es-CL" sz="2000" dirty="0">
                <a:latin typeface="Calibri" panose="020F0502020204030204" pitchFamily="34" charset="0"/>
              </a:rPr>
              <a:t> </a:t>
            </a:r>
            <a:r>
              <a:rPr lang="es-CL" sz="2000" b="1" dirty="0">
                <a:latin typeface="Calibri" panose="020F0502020204030204" pitchFamily="34" charset="0"/>
              </a:rPr>
              <a:t>interoperabilidad</a:t>
            </a:r>
            <a:r>
              <a:rPr lang="es-CL" sz="2000" dirty="0">
                <a:latin typeface="Calibri" panose="020F0502020204030204" pitchFamily="34" charset="0"/>
              </a:rPr>
              <a:t>. </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053" y="2822938"/>
            <a:ext cx="6668652" cy="3751117"/>
          </a:xfrm>
          <a:prstGeom prst="rect">
            <a:avLst/>
          </a:prstGeom>
        </p:spPr>
      </p:pic>
      <p:sp>
        <p:nvSpPr>
          <p:cNvPr id="7" name="Rectángulo 6">
            <a:extLst>
              <a:ext uri="{FF2B5EF4-FFF2-40B4-BE49-F238E27FC236}">
                <a16:creationId xmlns:a16="http://schemas.microsoft.com/office/drawing/2014/main" xmlns="" id="{49062FC9-BAF0-4248-88D4-D03EA2245965}"/>
              </a:ext>
            </a:extLst>
          </p:cNvPr>
          <p:cNvSpPr/>
          <p:nvPr/>
        </p:nvSpPr>
        <p:spPr>
          <a:xfrm>
            <a:off x="1763714" y="353367"/>
            <a:ext cx="4032249" cy="461665"/>
          </a:xfrm>
          <a:prstGeom prst="rect">
            <a:avLst/>
          </a:prstGeom>
        </p:spPr>
        <p:txBody>
          <a:bodyPr wrap="square">
            <a:spAutoFit/>
          </a:bodyPr>
          <a:lstStyle/>
          <a:p>
            <a:pPr algn="ctr"/>
            <a:r>
              <a:rPr lang="es-CL" sz="2400" b="1" dirty="0">
                <a:solidFill>
                  <a:schemeClr val="bg1"/>
                </a:solidFill>
                <a:latin typeface="Candara"/>
                <a:cs typeface="Candara"/>
              </a:rPr>
              <a:t>Calidad del Producto</a:t>
            </a:r>
            <a:endParaRPr lang="es-CL" sz="2000" b="1" dirty="0">
              <a:solidFill>
                <a:schemeClr val="bg1"/>
              </a:solidFill>
              <a:latin typeface="Candara"/>
              <a:cs typeface="Candara"/>
            </a:endParaRPr>
          </a:p>
        </p:txBody>
      </p:sp>
    </p:spTree>
    <p:extLst>
      <p:ext uri="{BB962C8B-B14F-4D97-AF65-F5344CB8AC3E}">
        <p14:creationId xmlns:p14="http://schemas.microsoft.com/office/powerpoint/2010/main" val="2998031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39724" y="1209457"/>
            <a:ext cx="8664552" cy="1323439"/>
          </a:xfrm>
          <a:prstGeom prst="rect">
            <a:avLst/>
          </a:prstGeom>
        </p:spPr>
        <p:txBody>
          <a:bodyPr wrap="square">
            <a:spAutoFit/>
          </a:bodyPr>
          <a:lstStyle/>
          <a:p>
            <a:pPr algn="just"/>
            <a:r>
              <a:rPr lang="es-CL" sz="2000" dirty="0">
                <a:latin typeface="Calibri" panose="020F0502020204030204" pitchFamily="34" charset="0"/>
              </a:rPr>
              <a:t>La cuarta característica de </a:t>
            </a:r>
            <a:r>
              <a:rPr lang="es-CL" sz="2000" b="1" dirty="0">
                <a:latin typeface="Calibri" panose="020F0502020204030204" pitchFamily="34" charset="0"/>
              </a:rPr>
              <a:t>usabilidad </a:t>
            </a:r>
            <a:r>
              <a:rPr lang="es-CL" sz="2000" dirty="0">
                <a:latin typeface="Calibri" panose="020F0502020204030204" pitchFamily="34" charset="0"/>
              </a:rPr>
              <a:t>es la </a:t>
            </a:r>
            <a:r>
              <a:rPr lang="es-CL" sz="2000" b="1" dirty="0">
                <a:latin typeface="Calibri" panose="020F0502020204030204" pitchFamily="34" charset="0"/>
              </a:rPr>
              <a:t>capacidad del software para ser entendido, aprendido, usado</a:t>
            </a:r>
            <a:r>
              <a:rPr lang="es-CL" sz="2000" dirty="0">
                <a:latin typeface="Calibri" panose="020F0502020204030204" pitchFamily="34" charset="0"/>
              </a:rPr>
              <a:t> y resultar atractivo para el usuario, cuando se usa bajo determinadas condiciones, se subdivide en </a:t>
            </a:r>
            <a:r>
              <a:rPr lang="es-CL" sz="2000" b="1" dirty="0">
                <a:latin typeface="Calibri" panose="020F0502020204030204" pitchFamily="34" charset="0"/>
              </a:rPr>
              <a:t>adecuación</a:t>
            </a:r>
            <a:r>
              <a:rPr lang="es-CL" sz="2000" dirty="0">
                <a:latin typeface="Calibri" panose="020F0502020204030204" pitchFamily="34" charset="0"/>
              </a:rPr>
              <a:t>, </a:t>
            </a:r>
            <a:r>
              <a:rPr lang="es-CL" sz="2000" b="1" dirty="0">
                <a:latin typeface="Calibri" panose="020F0502020204030204" pitchFamily="34" charset="0"/>
              </a:rPr>
              <a:t>aprendizaje</a:t>
            </a:r>
            <a:r>
              <a:rPr lang="es-CL" sz="2000" dirty="0">
                <a:latin typeface="Calibri" panose="020F0502020204030204" pitchFamily="34" charset="0"/>
              </a:rPr>
              <a:t>, </a:t>
            </a:r>
            <a:r>
              <a:rPr lang="es-CL" sz="2000" b="1" dirty="0" err="1">
                <a:latin typeface="Calibri" panose="020F0502020204030204" pitchFamily="34" charset="0"/>
              </a:rPr>
              <a:t>operabilidad</a:t>
            </a:r>
            <a:r>
              <a:rPr lang="es-CL" sz="2000" dirty="0">
                <a:latin typeface="Calibri" panose="020F0502020204030204" pitchFamily="34" charset="0"/>
              </a:rPr>
              <a:t>, </a:t>
            </a:r>
            <a:r>
              <a:rPr lang="es-CL" sz="2000" b="1" dirty="0">
                <a:latin typeface="Calibri" panose="020F0502020204030204" pitchFamily="34" charset="0"/>
              </a:rPr>
              <a:t>protección frente a errores de usuarios</a:t>
            </a:r>
            <a:r>
              <a:rPr lang="es-CL" sz="2000" dirty="0">
                <a:latin typeface="Calibri" panose="020F0502020204030204" pitchFamily="34" charset="0"/>
              </a:rPr>
              <a:t>, </a:t>
            </a:r>
            <a:r>
              <a:rPr lang="es-CL" sz="2000" b="1" dirty="0">
                <a:latin typeface="Calibri" panose="020F0502020204030204" pitchFamily="34" charset="0"/>
              </a:rPr>
              <a:t>estética</a:t>
            </a:r>
            <a:r>
              <a:rPr lang="es-CL" sz="2000" dirty="0">
                <a:latin typeface="Calibri" panose="020F0502020204030204" pitchFamily="34" charset="0"/>
              </a:rPr>
              <a:t> y </a:t>
            </a:r>
            <a:r>
              <a:rPr lang="es-CL" sz="2000" b="1" dirty="0">
                <a:latin typeface="Calibri" panose="020F0502020204030204" pitchFamily="34" charset="0"/>
              </a:rPr>
              <a:t>accesibilidad</a:t>
            </a:r>
            <a:r>
              <a:rPr lang="es-CL" sz="2000" dirty="0">
                <a:latin typeface="Calibri" panose="020F0502020204030204" pitchFamily="34" charset="0"/>
              </a:rPr>
              <a:t>. </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180" y="2840673"/>
            <a:ext cx="6877640" cy="3868673"/>
          </a:xfrm>
          <a:prstGeom prst="rect">
            <a:avLst/>
          </a:prstGeom>
        </p:spPr>
      </p:pic>
      <p:sp>
        <p:nvSpPr>
          <p:cNvPr id="7" name="Rectángulo 6">
            <a:extLst>
              <a:ext uri="{FF2B5EF4-FFF2-40B4-BE49-F238E27FC236}">
                <a16:creationId xmlns:a16="http://schemas.microsoft.com/office/drawing/2014/main" xmlns="" id="{1EF14807-69E2-4617-8EA5-A254ED327685}"/>
              </a:ext>
            </a:extLst>
          </p:cNvPr>
          <p:cNvSpPr/>
          <p:nvPr/>
        </p:nvSpPr>
        <p:spPr>
          <a:xfrm>
            <a:off x="1763714" y="353367"/>
            <a:ext cx="4032249" cy="461665"/>
          </a:xfrm>
          <a:prstGeom prst="rect">
            <a:avLst/>
          </a:prstGeom>
        </p:spPr>
        <p:txBody>
          <a:bodyPr wrap="square">
            <a:spAutoFit/>
          </a:bodyPr>
          <a:lstStyle/>
          <a:p>
            <a:pPr algn="ctr"/>
            <a:r>
              <a:rPr lang="es-CL" sz="2400" b="1" dirty="0">
                <a:solidFill>
                  <a:schemeClr val="bg1"/>
                </a:solidFill>
                <a:latin typeface="Candara"/>
                <a:cs typeface="Candara"/>
              </a:rPr>
              <a:t>Calidad del Producto</a:t>
            </a:r>
            <a:endParaRPr lang="es-CL" sz="2000" b="1" dirty="0">
              <a:solidFill>
                <a:schemeClr val="bg1"/>
              </a:solidFill>
              <a:latin typeface="Candara"/>
              <a:cs typeface="Candara"/>
            </a:endParaRPr>
          </a:p>
        </p:txBody>
      </p:sp>
    </p:spTree>
    <p:extLst>
      <p:ext uri="{BB962C8B-B14F-4D97-AF65-F5344CB8AC3E}">
        <p14:creationId xmlns:p14="http://schemas.microsoft.com/office/powerpoint/2010/main" val="3435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43474" y="1305709"/>
            <a:ext cx="8664552" cy="1323439"/>
          </a:xfrm>
          <a:prstGeom prst="rect">
            <a:avLst/>
          </a:prstGeom>
        </p:spPr>
        <p:txBody>
          <a:bodyPr wrap="square">
            <a:spAutoFit/>
          </a:bodyPr>
          <a:lstStyle/>
          <a:p>
            <a:pPr algn="just"/>
            <a:r>
              <a:rPr lang="es-CL" sz="2000" dirty="0">
                <a:latin typeface="Calibri" panose="020F0502020204030204" pitchFamily="34" charset="0"/>
              </a:rPr>
              <a:t>La quinta característica es la </a:t>
            </a:r>
            <a:r>
              <a:rPr lang="es-CL" sz="2000" b="1" dirty="0">
                <a:latin typeface="Calibri" panose="020F0502020204030204" pitchFamily="34" charset="0"/>
              </a:rPr>
              <a:t>fiabilidad</a:t>
            </a:r>
            <a:r>
              <a:rPr lang="es-CL" sz="2000" dirty="0">
                <a:latin typeface="Calibri" panose="020F0502020204030204" pitchFamily="34" charset="0"/>
              </a:rPr>
              <a:t>, representado como la capacidad del sistema para </a:t>
            </a:r>
            <a:r>
              <a:rPr lang="es-CL" sz="2000" b="1" dirty="0">
                <a:latin typeface="Calibri" panose="020F0502020204030204" pitchFamily="34" charset="0"/>
              </a:rPr>
              <a:t>desempeñar las funciones especificadas</a:t>
            </a:r>
            <a:r>
              <a:rPr lang="es-CL" sz="2000" dirty="0">
                <a:latin typeface="Calibri" panose="020F0502020204030204" pitchFamily="34" charset="0"/>
              </a:rPr>
              <a:t>, cuando se usa bajo unas condiciones y periodo de tiempo determinado, se subdivide en </a:t>
            </a:r>
            <a:r>
              <a:rPr lang="es-CL" sz="2000" b="1" dirty="0">
                <a:latin typeface="Calibri" panose="020F0502020204030204" pitchFamily="34" charset="0"/>
              </a:rPr>
              <a:t>madurez</a:t>
            </a:r>
            <a:r>
              <a:rPr lang="es-CL" sz="2000" dirty="0">
                <a:latin typeface="Calibri" panose="020F0502020204030204" pitchFamily="34" charset="0"/>
              </a:rPr>
              <a:t>, </a:t>
            </a:r>
            <a:r>
              <a:rPr lang="es-CL" sz="2000" b="1" dirty="0">
                <a:latin typeface="Calibri" panose="020F0502020204030204" pitchFamily="34" charset="0"/>
              </a:rPr>
              <a:t>disponibilidad</a:t>
            </a:r>
            <a:r>
              <a:rPr lang="es-CL" sz="2000" dirty="0">
                <a:latin typeface="Calibri" panose="020F0502020204030204" pitchFamily="34" charset="0"/>
              </a:rPr>
              <a:t>, </a:t>
            </a:r>
            <a:r>
              <a:rPr lang="es-CL" sz="2000" b="1" dirty="0">
                <a:latin typeface="Calibri" panose="020F0502020204030204" pitchFamily="34" charset="0"/>
              </a:rPr>
              <a:t>tolerancia a fallos</a:t>
            </a:r>
            <a:r>
              <a:rPr lang="es-CL" sz="2000" dirty="0">
                <a:latin typeface="Calibri" panose="020F0502020204030204" pitchFamily="34" charset="0"/>
              </a:rPr>
              <a:t> y la </a:t>
            </a:r>
            <a:r>
              <a:rPr lang="es-CL" sz="2000" b="1" dirty="0">
                <a:latin typeface="Calibri" panose="020F0502020204030204" pitchFamily="34" charset="0"/>
              </a:rPr>
              <a:t>capacidad de</a:t>
            </a:r>
            <a:r>
              <a:rPr lang="es-CL" sz="2000" dirty="0">
                <a:latin typeface="Calibri" panose="020F0502020204030204" pitchFamily="34" charset="0"/>
              </a:rPr>
              <a:t> </a:t>
            </a:r>
            <a:r>
              <a:rPr lang="es-CL" sz="2000" b="1" dirty="0">
                <a:latin typeface="Calibri" panose="020F0502020204030204" pitchFamily="34" charset="0"/>
              </a:rPr>
              <a:t>recuperación</a:t>
            </a:r>
            <a:r>
              <a:rPr lang="es-CL" sz="2000" dirty="0">
                <a:latin typeface="Calibri" panose="020F0502020204030204" pitchFamily="34" charset="0"/>
              </a:rPr>
              <a:t>.</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925" y="2936925"/>
            <a:ext cx="6582569" cy="3702695"/>
          </a:xfrm>
          <a:prstGeom prst="rect">
            <a:avLst/>
          </a:prstGeom>
        </p:spPr>
      </p:pic>
      <p:sp>
        <p:nvSpPr>
          <p:cNvPr id="7" name="Rectángulo 6">
            <a:extLst>
              <a:ext uri="{FF2B5EF4-FFF2-40B4-BE49-F238E27FC236}">
                <a16:creationId xmlns:a16="http://schemas.microsoft.com/office/drawing/2014/main" xmlns="" id="{E568A408-6AA7-45C6-8514-86C683F2B332}"/>
              </a:ext>
            </a:extLst>
          </p:cNvPr>
          <p:cNvSpPr/>
          <p:nvPr/>
        </p:nvSpPr>
        <p:spPr>
          <a:xfrm>
            <a:off x="1763714" y="353367"/>
            <a:ext cx="4032249" cy="461665"/>
          </a:xfrm>
          <a:prstGeom prst="rect">
            <a:avLst/>
          </a:prstGeom>
        </p:spPr>
        <p:txBody>
          <a:bodyPr wrap="square">
            <a:spAutoFit/>
          </a:bodyPr>
          <a:lstStyle/>
          <a:p>
            <a:pPr algn="ctr"/>
            <a:r>
              <a:rPr lang="es-CL" sz="2400" b="1" dirty="0">
                <a:solidFill>
                  <a:schemeClr val="bg1"/>
                </a:solidFill>
                <a:latin typeface="Candara"/>
                <a:cs typeface="Candara"/>
              </a:rPr>
              <a:t>Calidad del Producto</a:t>
            </a:r>
            <a:endParaRPr lang="es-CL" sz="2000" b="1" dirty="0">
              <a:solidFill>
                <a:schemeClr val="bg1"/>
              </a:solidFill>
              <a:latin typeface="Candara"/>
              <a:cs typeface="Candara"/>
            </a:endParaRPr>
          </a:p>
        </p:txBody>
      </p:sp>
    </p:spTree>
    <p:extLst>
      <p:ext uri="{BB962C8B-B14F-4D97-AF65-F5344CB8AC3E}">
        <p14:creationId xmlns:p14="http://schemas.microsoft.com/office/powerpoint/2010/main" val="912008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43474" y="1305709"/>
            <a:ext cx="8664552" cy="1323439"/>
          </a:xfrm>
          <a:prstGeom prst="rect">
            <a:avLst/>
          </a:prstGeom>
        </p:spPr>
        <p:txBody>
          <a:bodyPr wrap="square">
            <a:spAutoFit/>
          </a:bodyPr>
          <a:lstStyle/>
          <a:p>
            <a:pPr algn="just"/>
            <a:r>
              <a:rPr lang="es-CL" sz="2000" dirty="0">
                <a:latin typeface="Calibri" panose="020F0502020204030204" pitchFamily="34" charset="0"/>
              </a:rPr>
              <a:t>La sexta característica de </a:t>
            </a:r>
            <a:r>
              <a:rPr lang="es-CL" sz="2000" b="1" dirty="0">
                <a:latin typeface="Calibri" panose="020F0502020204030204" pitchFamily="34" charset="0"/>
              </a:rPr>
              <a:t>Seguridad </a:t>
            </a:r>
            <a:r>
              <a:rPr lang="es-CL" sz="2000" dirty="0">
                <a:latin typeface="Calibri" panose="020F0502020204030204" pitchFamily="34" charset="0"/>
              </a:rPr>
              <a:t>se refiere a la capacidad de </a:t>
            </a:r>
            <a:r>
              <a:rPr lang="es-CL" sz="2000" b="1" dirty="0">
                <a:latin typeface="Calibri" panose="020F0502020204030204" pitchFamily="34" charset="0"/>
              </a:rPr>
              <a:t>proteger la información y los datos</a:t>
            </a:r>
            <a:r>
              <a:rPr lang="es-CL" sz="2000" dirty="0">
                <a:latin typeface="Calibri" panose="020F0502020204030204" pitchFamily="34" charset="0"/>
              </a:rPr>
              <a:t> de para que sistemas o personas no autorizados puedan leerlos o modificarlos se subdivide en </a:t>
            </a:r>
            <a:r>
              <a:rPr lang="es-CL" sz="2000" b="1" dirty="0">
                <a:latin typeface="Calibri" panose="020F0502020204030204" pitchFamily="34" charset="0"/>
              </a:rPr>
              <a:t>confidencialidad, integridad, no repudio, responsabilidad y autenticidad. </a:t>
            </a:r>
            <a:endParaRPr lang="es-CL" sz="2000" dirty="0">
              <a:latin typeface="Calibri" panose="020F0502020204030204" pitchFamily="34" charset="0"/>
            </a:endParaRPr>
          </a:p>
        </p:txBody>
      </p:sp>
      <p:pic>
        <p:nvPicPr>
          <p:cNvPr id="4" name="Imagen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1925" y="2745467"/>
            <a:ext cx="6682960" cy="3759165"/>
          </a:xfrm>
          <a:prstGeom prst="rect">
            <a:avLst/>
          </a:prstGeom>
        </p:spPr>
      </p:pic>
      <p:sp>
        <p:nvSpPr>
          <p:cNvPr id="7" name="Rectángulo 6">
            <a:extLst>
              <a:ext uri="{FF2B5EF4-FFF2-40B4-BE49-F238E27FC236}">
                <a16:creationId xmlns:a16="http://schemas.microsoft.com/office/drawing/2014/main" xmlns="" id="{BAA73DF5-57C4-4BCB-8CEB-381F5C0EE860}"/>
              </a:ext>
            </a:extLst>
          </p:cNvPr>
          <p:cNvSpPr/>
          <p:nvPr/>
        </p:nvSpPr>
        <p:spPr>
          <a:xfrm>
            <a:off x="1763714" y="353367"/>
            <a:ext cx="4032249" cy="461665"/>
          </a:xfrm>
          <a:prstGeom prst="rect">
            <a:avLst/>
          </a:prstGeom>
        </p:spPr>
        <p:txBody>
          <a:bodyPr wrap="square">
            <a:spAutoFit/>
          </a:bodyPr>
          <a:lstStyle/>
          <a:p>
            <a:pPr algn="ctr"/>
            <a:r>
              <a:rPr lang="es-CL" sz="2400" b="1" dirty="0">
                <a:solidFill>
                  <a:schemeClr val="bg1"/>
                </a:solidFill>
                <a:latin typeface="Candara"/>
                <a:cs typeface="Candara"/>
              </a:rPr>
              <a:t>Calidad del Producto</a:t>
            </a:r>
            <a:endParaRPr lang="es-CL" sz="2000" b="1" dirty="0">
              <a:solidFill>
                <a:schemeClr val="bg1"/>
              </a:solidFill>
              <a:latin typeface="Candara"/>
              <a:cs typeface="Candara"/>
            </a:endParaRPr>
          </a:p>
        </p:txBody>
      </p:sp>
    </p:spTree>
    <p:extLst>
      <p:ext uri="{BB962C8B-B14F-4D97-AF65-F5344CB8AC3E}">
        <p14:creationId xmlns:p14="http://schemas.microsoft.com/office/powerpoint/2010/main" val="3174724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43474" y="1305709"/>
            <a:ext cx="8664552" cy="1323439"/>
          </a:xfrm>
          <a:prstGeom prst="rect">
            <a:avLst/>
          </a:prstGeom>
        </p:spPr>
        <p:txBody>
          <a:bodyPr wrap="square">
            <a:spAutoFit/>
          </a:bodyPr>
          <a:lstStyle/>
          <a:p>
            <a:pPr algn="just"/>
            <a:r>
              <a:rPr lang="es-CL" sz="2000" dirty="0">
                <a:latin typeface="Calibri" panose="020F0502020204030204" pitchFamily="34" charset="0"/>
              </a:rPr>
              <a:t>La séptima característica es la </a:t>
            </a:r>
            <a:r>
              <a:rPr lang="es-CL" sz="2000" b="1" dirty="0">
                <a:latin typeface="Calibri" panose="020F0502020204030204" pitchFamily="34" charset="0"/>
              </a:rPr>
              <a:t>mantenibilidad </a:t>
            </a:r>
            <a:r>
              <a:rPr lang="es-CL" sz="2000" dirty="0">
                <a:latin typeface="Calibri" panose="020F0502020204030204" pitchFamily="34" charset="0"/>
              </a:rPr>
              <a:t>que es la capacidad del producto software para ser (</a:t>
            </a:r>
            <a:r>
              <a:rPr lang="es-CL" sz="2000" b="1" dirty="0">
                <a:latin typeface="Calibri" panose="020F0502020204030204" pitchFamily="34" charset="0"/>
              </a:rPr>
              <a:t>modificado, debido a necesidades evolutivas, correctivas o perfectivas</a:t>
            </a:r>
            <a:r>
              <a:rPr lang="es-CL" sz="2000" dirty="0">
                <a:latin typeface="Calibri" panose="020F0502020204030204" pitchFamily="34" charset="0"/>
              </a:rPr>
              <a:t>.  Se subdivide en </a:t>
            </a:r>
            <a:r>
              <a:rPr lang="es-CL" sz="2000" b="1" dirty="0">
                <a:latin typeface="Calibri" panose="020F0502020204030204" pitchFamily="34" charset="0"/>
              </a:rPr>
              <a:t>modularidad</a:t>
            </a:r>
            <a:r>
              <a:rPr lang="es-CL" sz="2000" dirty="0">
                <a:latin typeface="Calibri" panose="020F0502020204030204" pitchFamily="34" charset="0"/>
              </a:rPr>
              <a:t>, </a:t>
            </a:r>
            <a:r>
              <a:rPr lang="es-CL" sz="2000" b="1" dirty="0">
                <a:latin typeface="Calibri" panose="020F0502020204030204" pitchFamily="34" charset="0"/>
              </a:rPr>
              <a:t>reusabilidad</a:t>
            </a:r>
            <a:r>
              <a:rPr lang="es-CL" sz="2000" dirty="0">
                <a:latin typeface="Calibri" panose="020F0502020204030204" pitchFamily="34" charset="0"/>
              </a:rPr>
              <a:t>, </a:t>
            </a:r>
            <a:r>
              <a:rPr lang="es-CL" sz="2000" b="1" dirty="0" err="1">
                <a:latin typeface="Calibri" panose="020F0502020204030204" pitchFamily="34" charset="0"/>
              </a:rPr>
              <a:t>analizabilidad</a:t>
            </a:r>
            <a:r>
              <a:rPr lang="es-CL" sz="2000" b="1" dirty="0">
                <a:latin typeface="Calibri" panose="020F0502020204030204" pitchFamily="34" charset="0"/>
              </a:rPr>
              <a:t>,</a:t>
            </a:r>
            <a:r>
              <a:rPr lang="es-CL" sz="2000" dirty="0">
                <a:latin typeface="Calibri" panose="020F0502020204030204" pitchFamily="34" charset="0"/>
              </a:rPr>
              <a:t> </a:t>
            </a:r>
            <a:r>
              <a:rPr lang="es-CL" sz="2000" b="1" dirty="0">
                <a:latin typeface="Calibri" panose="020F0502020204030204" pitchFamily="34" charset="0"/>
              </a:rPr>
              <a:t>capacidad para ser modificado</a:t>
            </a:r>
            <a:r>
              <a:rPr lang="es-CL" sz="2000" dirty="0">
                <a:latin typeface="Calibri" panose="020F0502020204030204" pitchFamily="34" charset="0"/>
              </a:rPr>
              <a:t> y </a:t>
            </a:r>
            <a:r>
              <a:rPr lang="es-CL" sz="2000" b="1" dirty="0">
                <a:latin typeface="Calibri" panose="020F0502020204030204" pitchFamily="34" charset="0"/>
              </a:rPr>
              <a:t>capacidad para ser probado</a:t>
            </a:r>
            <a:endParaRPr lang="es-CL" sz="2000" dirty="0">
              <a:latin typeface="Calibri" panose="020F0502020204030204" pitchFamily="34" charset="0"/>
            </a:endParaRPr>
          </a:p>
        </p:txBody>
      </p:sp>
      <p:pic>
        <p:nvPicPr>
          <p:cNvPr id="3" name="Imagen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73131" y="2936925"/>
            <a:ext cx="6470229" cy="3639504"/>
          </a:xfrm>
          <a:prstGeom prst="rect">
            <a:avLst/>
          </a:prstGeom>
        </p:spPr>
      </p:pic>
      <p:sp>
        <p:nvSpPr>
          <p:cNvPr id="7" name="Rectángulo 6">
            <a:extLst>
              <a:ext uri="{FF2B5EF4-FFF2-40B4-BE49-F238E27FC236}">
                <a16:creationId xmlns:a16="http://schemas.microsoft.com/office/drawing/2014/main" xmlns="" id="{4608B826-DED3-4BF8-9333-B513E119EA4A}"/>
              </a:ext>
            </a:extLst>
          </p:cNvPr>
          <p:cNvSpPr/>
          <p:nvPr/>
        </p:nvSpPr>
        <p:spPr>
          <a:xfrm>
            <a:off x="1763714" y="353367"/>
            <a:ext cx="4032249" cy="461665"/>
          </a:xfrm>
          <a:prstGeom prst="rect">
            <a:avLst/>
          </a:prstGeom>
        </p:spPr>
        <p:txBody>
          <a:bodyPr wrap="square">
            <a:spAutoFit/>
          </a:bodyPr>
          <a:lstStyle/>
          <a:p>
            <a:pPr algn="ctr"/>
            <a:r>
              <a:rPr lang="es-CL" sz="2400" b="1" dirty="0">
                <a:solidFill>
                  <a:schemeClr val="bg1"/>
                </a:solidFill>
                <a:latin typeface="Candara"/>
                <a:cs typeface="Candara"/>
              </a:rPr>
              <a:t>Calidad del Producto</a:t>
            </a:r>
            <a:endParaRPr lang="es-CL" sz="2000" b="1" dirty="0">
              <a:solidFill>
                <a:schemeClr val="bg1"/>
              </a:solidFill>
              <a:latin typeface="Candara"/>
              <a:cs typeface="Candara"/>
            </a:endParaRPr>
          </a:p>
        </p:txBody>
      </p:sp>
    </p:spTree>
    <p:extLst>
      <p:ext uri="{BB962C8B-B14F-4D97-AF65-F5344CB8AC3E}">
        <p14:creationId xmlns:p14="http://schemas.microsoft.com/office/powerpoint/2010/main" val="998891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43474" y="1305709"/>
            <a:ext cx="8664552" cy="1631216"/>
          </a:xfrm>
          <a:prstGeom prst="rect">
            <a:avLst/>
          </a:prstGeom>
        </p:spPr>
        <p:txBody>
          <a:bodyPr wrap="square">
            <a:spAutoFit/>
          </a:bodyPr>
          <a:lstStyle/>
          <a:p>
            <a:pPr algn="just"/>
            <a:r>
              <a:rPr lang="es-CL" sz="2000" dirty="0">
                <a:latin typeface="Calibri" panose="020F0502020204030204" pitchFamily="34" charset="0"/>
              </a:rPr>
              <a:t>Finalmente, la octava característica es la </a:t>
            </a:r>
            <a:r>
              <a:rPr lang="es-CL" sz="2000" b="1" dirty="0">
                <a:latin typeface="Calibri" panose="020F0502020204030204" pitchFamily="34" charset="0"/>
              </a:rPr>
              <a:t>portabilidad </a:t>
            </a:r>
            <a:r>
              <a:rPr lang="es-CL" sz="2000" dirty="0">
                <a:latin typeface="Calibri" panose="020F0502020204030204" pitchFamily="34" charset="0"/>
              </a:rPr>
              <a:t>, que se define como la </a:t>
            </a:r>
            <a:r>
              <a:rPr lang="es-CL" sz="2000" b="1" dirty="0">
                <a:latin typeface="Calibri" panose="020F0502020204030204" pitchFamily="34" charset="0"/>
              </a:rPr>
              <a:t>capacidad</a:t>
            </a:r>
            <a:r>
              <a:rPr lang="es-CL" sz="2000" dirty="0">
                <a:latin typeface="Calibri" panose="020F0502020204030204" pitchFamily="34" charset="0"/>
              </a:rPr>
              <a:t> del producto o componente de ser  </a:t>
            </a:r>
            <a:r>
              <a:rPr lang="es-CL" sz="2000" b="1" dirty="0">
                <a:latin typeface="Calibri" panose="020F0502020204030204" pitchFamily="34" charset="0"/>
              </a:rPr>
              <a:t>transferido de forma efectiva y eficiente de un entorno hardware, software</a:t>
            </a:r>
            <a:r>
              <a:rPr lang="es-CL" sz="2000" dirty="0">
                <a:latin typeface="Calibri" panose="020F0502020204030204" pitchFamily="34" charset="0"/>
              </a:rPr>
              <a:t>, operacional o de utilización a</a:t>
            </a:r>
            <a:r>
              <a:rPr lang="es-CL" sz="2000" b="1" dirty="0">
                <a:latin typeface="Calibri" panose="020F0502020204030204" pitchFamily="34" charset="0"/>
              </a:rPr>
              <a:t> </a:t>
            </a:r>
            <a:r>
              <a:rPr lang="es-CL" sz="2000" dirty="0">
                <a:latin typeface="Calibri" panose="020F0502020204030204" pitchFamily="34" charset="0"/>
              </a:rPr>
              <a:t>otro.  Se  subdivide en </a:t>
            </a:r>
            <a:r>
              <a:rPr lang="es-CL" sz="2000" b="1" dirty="0">
                <a:latin typeface="Calibri" panose="020F0502020204030204" pitchFamily="34" charset="0"/>
              </a:rPr>
              <a:t>adaptabilidad</a:t>
            </a:r>
            <a:r>
              <a:rPr lang="es-CL" sz="2000" dirty="0">
                <a:latin typeface="Calibri" panose="020F0502020204030204" pitchFamily="34" charset="0"/>
              </a:rPr>
              <a:t>, </a:t>
            </a:r>
            <a:r>
              <a:rPr lang="es-CL" sz="2000" b="1" dirty="0">
                <a:latin typeface="Calibri" panose="020F0502020204030204" pitchFamily="34" charset="0"/>
              </a:rPr>
              <a:t>capacidad para ser instalado y</a:t>
            </a:r>
            <a:r>
              <a:rPr lang="es-CL" sz="2000" dirty="0">
                <a:latin typeface="Calibri" panose="020F0502020204030204" pitchFamily="34" charset="0"/>
              </a:rPr>
              <a:t> </a:t>
            </a:r>
            <a:r>
              <a:rPr lang="es-CL" sz="2000" b="1" dirty="0">
                <a:latin typeface="Calibri" panose="020F0502020204030204" pitchFamily="34" charset="0"/>
              </a:rPr>
              <a:t>capacidad para ser reemplazado</a:t>
            </a:r>
            <a:r>
              <a:rPr lang="es-CL" sz="2000" dirty="0">
                <a:latin typeface="Calibri" panose="020F0502020204030204" pitchFamily="34" charset="0"/>
              </a:rPr>
              <a:t>. </a:t>
            </a:r>
          </a:p>
        </p:txBody>
      </p:sp>
      <p:pic>
        <p:nvPicPr>
          <p:cNvPr id="4" name="Imagen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00704" y="3042803"/>
            <a:ext cx="6342592" cy="3567708"/>
          </a:xfrm>
          <a:prstGeom prst="rect">
            <a:avLst/>
          </a:prstGeom>
        </p:spPr>
      </p:pic>
      <p:sp>
        <p:nvSpPr>
          <p:cNvPr id="7" name="Rectángulo 6">
            <a:extLst>
              <a:ext uri="{FF2B5EF4-FFF2-40B4-BE49-F238E27FC236}">
                <a16:creationId xmlns:a16="http://schemas.microsoft.com/office/drawing/2014/main" xmlns="" id="{5212429B-9D3B-4C24-84CD-64FB4D5DBF07}"/>
              </a:ext>
            </a:extLst>
          </p:cNvPr>
          <p:cNvSpPr/>
          <p:nvPr/>
        </p:nvSpPr>
        <p:spPr>
          <a:xfrm>
            <a:off x="1763714" y="353367"/>
            <a:ext cx="4032249" cy="461665"/>
          </a:xfrm>
          <a:prstGeom prst="rect">
            <a:avLst/>
          </a:prstGeom>
        </p:spPr>
        <p:txBody>
          <a:bodyPr wrap="square">
            <a:spAutoFit/>
          </a:bodyPr>
          <a:lstStyle/>
          <a:p>
            <a:pPr algn="ctr"/>
            <a:r>
              <a:rPr lang="es-CL" sz="2400" b="1" dirty="0">
                <a:solidFill>
                  <a:schemeClr val="bg1"/>
                </a:solidFill>
                <a:latin typeface="Candara"/>
                <a:cs typeface="Candara"/>
              </a:rPr>
              <a:t>Calidad del Producto</a:t>
            </a:r>
            <a:endParaRPr lang="es-CL" sz="2000" b="1" dirty="0">
              <a:solidFill>
                <a:schemeClr val="bg1"/>
              </a:solidFill>
              <a:latin typeface="Candara"/>
              <a:cs typeface="Candara"/>
            </a:endParaRPr>
          </a:p>
        </p:txBody>
      </p:sp>
    </p:spTree>
    <p:extLst>
      <p:ext uri="{BB962C8B-B14F-4D97-AF65-F5344CB8AC3E}">
        <p14:creationId xmlns:p14="http://schemas.microsoft.com/office/powerpoint/2010/main" val="291481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pic>
        <p:nvPicPr>
          <p:cNvPr id="3" name="Imagen 2" descr="Imagen que contiene libro, estante, cuarto, biblioteca&#10;&#10;Descripción generada automáticamente">
            <a:extLst>
              <a:ext uri="{FF2B5EF4-FFF2-40B4-BE49-F238E27FC236}">
                <a16:creationId xmlns:a16="http://schemas.microsoft.com/office/drawing/2014/main" xmlns="" id="{5A1B416D-DB06-1044-A7D7-9CB67D117EC4}"/>
              </a:ext>
            </a:extLst>
          </p:cNvPr>
          <p:cNvPicPr>
            <a:picLocks noChangeAspect="1"/>
          </p:cNvPicPr>
          <p:nvPr/>
        </p:nvPicPr>
        <p:blipFill rotWithShape="1">
          <a:blip r:embed="rId3">
            <a:alphaModFix amt="29000"/>
          </a:blip>
          <a:srcRect l="5510" r="5510"/>
          <a:stretch/>
        </p:blipFill>
        <p:spPr>
          <a:xfrm>
            <a:off x="-1" y="0"/>
            <a:ext cx="9144001" cy="6858000"/>
          </a:xfrm>
          <a:prstGeom prst="rect">
            <a:avLst/>
          </a:prstGeom>
        </p:spPr>
      </p:pic>
      <p:sp>
        <p:nvSpPr>
          <p:cNvPr id="218" name="Google Shape;218;p31"/>
          <p:cNvSpPr txBox="1"/>
          <p:nvPr/>
        </p:nvSpPr>
        <p:spPr>
          <a:xfrm>
            <a:off x="602900" y="2327775"/>
            <a:ext cx="7943100" cy="14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500" b="1" dirty="0" smtClean="0">
                <a:solidFill>
                  <a:srgbClr val="00A0DE"/>
                </a:solidFill>
                <a:effectLst>
                  <a:outerShdw blurRad="38100" dist="38100" dir="2700000" algn="tl">
                    <a:srgbClr val="000000">
                      <a:alpha val="43137"/>
                    </a:srgbClr>
                  </a:outerShdw>
                </a:effectLst>
                <a:latin typeface="Franklin Gothic"/>
                <a:ea typeface="Franklin Gothic"/>
                <a:cs typeface="Franklin Gothic"/>
                <a:sym typeface="Franklin Gothic"/>
              </a:rPr>
              <a:t>PRY3111</a:t>
            </a:r>
            <a:endParaRPr sz="8500" dirty="0">
              <a:solidFill>
                <a:srgbClr val="00A0DE"/>
              </a:solidFill>
              <a:effectLst>
                <a:outerShdw blurRad="38100" dist="38100" dir="2700000" algn="tl">
                  <a:srgbClr val="000000">
                    <a:alpha val="43137"/>
                  </a:srgbClr>
                </a:outerShdw>
              </a:effectLst>
              <a:latin typeface="Franklin Gothic"/>
              <a:ea typeface="Franklin Gothic"/>
              <a:cs typeface="Franklin Gothic"/>
              <a:sym typeface="Franklin Gothic"/>
            </a:endParaRPr>
          </a:p>
        </p:txBody>
      </p:sp>
      <p:sp>
        <p:nvSpPr>
          <p:cNvPr id="219" name="Google Shape;219;p31"/>
          <p:cNvSpPr txBox="1"/>
          <p:nvPr/>
        </p:nvSpPr>
        <p:spPr>
          <a:xfrm>
            <a:off x="602900" y="3862775"/>
            <a:ext cx="7938200" cy="63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err="1">
                <a:solidFill>
                  <a:schemeClr val="bg1"/>
                </a:solidFill>
                <a:latin typeface="Franklin Gothic"/>
                <a:ea typeface="Franklin Gothic"/>
                <a:cs typeface="Franklin Gothic"/>
                <a:sym typeface="Franklin Gothic"/>
              </a:rPr>
              <a:t>Nombre</a:t>
            </a:r>
            <a:r>
              <a:rPr lang="en-US" sz="3600" dirty="0">
                <a:solidFill>
                  <a:schemeClr val="bg1"/>
                </a:solidFill>
                <a:latin typeface="Franklin Gothic"/>
                <a:ea typeface="Franklin Gothic"/>
                <a:cs typeface="Franklin Gothic"/>
                <a:sym typeface="Franklin Gothic"/>
              </a:rPr>
              <a:t> del </a:t>
            </a:r>
            <a:r>
              <a:rPr lang="en-US" sz="3600" dirty="0" err="1">
                <a:solidFill>
                  <a:schemeClr val="bg1"/>
                </a:solidFill>
                <a:latin typeface="Franklin Gothic"/>
                <a:ea typeface="Franklin Gothic"/>
                <a:cs typeface="Franklin Gothic"/>
                <a:sym typeface="Franklin Gothic"/>
              </a:rPr>
              <a:t>profesor</a:t>
            </a:r>
            <a:r>
              <a:rPr lang="en-US" sz="3600" dirty="0">
                <a:solidFill>
                  <a:schemeClr val="bg1"/>
                </a:solidFill>
                <a:latin typeface="Franklin Gothic"/>
                <a:ea typeface="Franklin Gothic"/>
                <a:cs typeface="Franklin Gothic"/>
                <a:sym typeface="Franklin Gothic"/>
              </a:rPr>
              <a:t> de la </a:t>
            </a:r>
            <a:r>
              <a:rPr lang="en-US" sz="3600">
                <a:solidFill>
                  <a:schemeClr val="bg1"/>
                </a:solidFill>
                <a:latin typeface="Franklin Gothic"/>
                <a:ea typeface="Franklin Gothic"/>
                <a:cs typeface="Franklin Gothic"/>
                <a:sym typeface="Franklin Gothic"/>
              </a:rPr>
              <a:t>seccion</a:t>
            </a:r>
            <a:endParaRPr sz="3600" dirty="0">
              <a:solidFill>
                <a:schemeClr val="bg1"/>
              </a:solidFill>
              <a:latin typeface="Franklin Gothic"/>
              <a:ea typeface="Franklin Gothic"/>
              <a:cs typeface="Franklin Gothic"/>
              <a:sym typeface="Franklin Gothic"/>
            </a:endParaRPr>
          </a:p>
        </p:txBody>
      </p:sp>
      <p:sp>
        <p:nvSpPr>
          <p:cNvPr id="220" name="Google Shape;220;p31"/>
          <p:cNvSpPr txBox="1"/>
          <p:nvPr/>
        </p:nvSpPr>
        <p:spPr>
          <a:xfrm>
            <a:off x="602899" y="4420425"/>
            <a:ext cx="7938199" cy="63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solidFill>
                  <a:schemeClr val="bg1"/>
                </a:solidFill>
                <a:latin typeface="Franklin Gothic"/>
                <a:ea typeface="Franklin Gothic"/>
                <a:cs typeface="Franklin Gothic"/>
                <a:sym typeface="Franklin Gothic"/>
              </a:rPr>
              <a:t>correo@professor.duoc.cl</a:t>
            </a:r>
            <a:endParaRPr sz="3000" dirty="0">
              <a:solidFill>
                <a:schemeClr val="bg1"/>
              </a:solidFill>
              <a:latin typeface="Franklin Gothic"/>
              <a:ea typeface="Franklin Gothic"/>
              <a:cs typeface="Franklin Gothic"/>
              <a:sym typeface="Franklin Gothic"/>
            </a:endParaRPr>
          </a:p>
        </p:txBody>
      </p:sp>
      <p:sp>
        <p:nvSpPr>
          <p:cNvPr id="4" name="Marcador de número de diapositiva 3">
            <a:extLst>
              <a:ext uri="{FF2B5EF4-FFF2-40B4-BE49-F238E27FC236}">
                <a16:creationId xmlns:a16="http://schemas.microsoft.com/office/drawing/2014/main" xmlns="" id="{33043ABA-A441-AF49-86F2-AD630E090C18}"/>
              </a:ext>
            </a:extLst>
          </p:cNvPr>
          <p:cNvSpPr>
            <a:spLocks noGrp="1"/>
          </p:cNvSpPr>
          <p:nvPr>
            <p:ph type="sldNum" idx="4294967295"/>
          </p:nvPr>
        </p:nvSpPr>
        <p:spPr>
          <a:xfrm>
            <a:off x="7086600" y="6356350"/>
            <a:ext cx="2057400" cy="365125"/>
          </a:xfrm>
          <a:prstGeom prst="rect">
            <a:avLst/>
          </a:prstGeom>
        </p:spPr>
        <p:txBody>
          <a:bodyPr/>
          <a:lstStyle/>
          <a:p>
            <a:pPr marL="0" lvl="0" indent="0" algn="r" rtl="0">
              <a:spcBef>
                <a:spcPts val="0"/>
              </a:spcBef>
              <a:spcAft>
                <a:spcPts val="0"/>
              </a:spcAft>
              <a:buNone/>
            </a:pPr>
            <a:fld id="{00000000-1234-1234-1234-123412341234}" type="slidenum">
              <a:rPr lang="en-US" smtClean="0">
                <a:solidFill>
                  <a:schemeClr val="bg1"/>
                </a:solidFill>
              </a:rPr>
              <a:t>2</a:t>
            </a:fld>
            <a:endParaRPr lang="en-US"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42875" y="1777657"/>
            <a:ext cx="4429125" cy="4154984"/>
          </a:xfrm>
          <a:prstGeom prst="rect">
            <a:avLst/>
          </a:prstGeom>
        </p:spPr>
        <p:txBody>
          <a:bodyPr wrap="square">
            <a:spAutoFit/>
          </a:bodyPr>
          <a:lstStyle/>
          <a:p>
            <a:pPr algn="just"/>
            <a:r>
              <a:rPr lang="es-CL" sz="2400" dirty="0">
                <a:solidFill>
                  <a:schemeClr val="tx1">
                    <a:lumMod val="90000"/>
                    <a:lumOff val="10000"/>
                  </a:schemeClr>
                </a:solidFill>
                <a:latin typeface="Calibri" panose="020F0502020204030204" pitchFamily="34" charset="0"/>
              </a:rPr>
              <a:t>El </a:t>
            </a:r>
            <a:r>
              <a:rPr lang="es-CL" sz="2400" b="1" dirty="0">
                <a:solidFill>
                  <a:schemeClr val="tx1">
                    <a:lumMod val="90000"/>
                    <a:lumOff val="10000"/>
                  </a:schemeClr>
                </a:solidFill>
                <a:latin typeface="Calibri" panose="020F0502020204030204" pitchFamily="34" charset="0"/>
              </a:rPr>
              <a:t>nivel de cumplimiento </a:t>
            </a:r>
            <a:r>
              <a:rPr lang="es-CL" sz="2400" dirty="0">
                <a:solidFill>
                  <a:schemeClr val="tx1">
                    <a:lumMod val="90000"/>
                    <a:lumOff val="10000"/>
                  </a:schemeClr>
                </a:solidFill>
                <a:latin typeface="Calibri" panose="020F0502020204030204" pitchFamily="34" charset="0"/>
              </a:rPr>
              <a:t>del estándar ISO 25010 se obtiene en la medida que se </a:t>
            </a:r>
            <a:r>
              <a:rPr lang="es-CL" sz="2400" b="1" dirty="0">
                <a:solidFill>
                  <a:schemeClr val="tx1">
                    <a:lumMod val="90000"/>
                    <a:lumOff val="10000"/>
                  </a:schemeClr>
                </a:solidFill>
                <a:latin typeface="Calibri" panose="020F0502020204030204" pitchFamily="34" charset="0"/>
              </a:rPr>
              <a:t>aplican diversas técnicas de evaluación </a:t>
            </a:r>
            <a:r>
              <a:rPr lang="es-CL" sz="2400" dirty="0">
                <a:solidFill>
                  <a:schemeClr val="tx1">
                    <a:lumMod val="90000"/>
                    <a:lumOff val="10000"/>
                  </a:schemeClr>
                </a:solidFill>
                <a:latin typeface="Calibri" panose="020F0502020204030204" pitchFamily="34" charset="0"/>
              </a:rPr>
              <a:t>y se registra su </a:t>
            </a:r>
            <a:r>
              <a:rPr lang="es-CL" sz="2400" b="1" dirty="0">
                <a:solidFill>
                  <a:schemeClr val="tx1">
                    <a:lumMod val="90000"/>
                    <a:lumOff val="10000"/>
                  </a:schemeClr>
                </a:solidFill>
                <a:latin typeface="Calibri" panose="020F0502020204030204" pitchFamily="34" charset="0"/>
              </a:rPr>
              <a:t>grado de cumplimiento</a:t>
            </a:r>
            <a:r>
              <a:rPr lang="es-CL" sz="2400" dirty="0">
                <a:solidFill>
                  <a:schemeClr val="tx1">
                    <a:lumMod val="90000"/>
                    <a:lumOff val="10000"/>
                  </a:schemeClr>
                </a:solidFill>
                <a:latin typeface="Calibri" panose="020F0502020204030204" pitchFamily="34" charset="0"/>
              </a:rPr>
              <a:t>, las métricas para la determinación del nivel de cumplimiento se encuentran definidas en el estándar </a:t>
            </a:r>
            <a:r>
              <a:rPr lang="es-CL" sz="2400" b="1" dirty="0">
                <a:solidFill>
                  <a:schemeClr val="tx1">
                    <a:lumMod val="90000"/>
                    <a:lumOff val="10000"/>
                  </a:schemeClr>
                </a:solidFill>
                <a:latin typeface="Calibri" panose="020F0502020204030204" pitchFamily="34" charset="0"/>
              </a:rPr>
              <a:t>ISO/EIC 25020</a:t>
            </a:r>
            <a:r>
              <a:rPr lang="es-CL" sz="2400" dirty="0">
                <a:solidFill>
                  <a:schemeClr val="tx1">
                    <a:lumMod val="90000"/>
                    <a:lumOff val="10000"/>
                  </a:schemeClr>
                </a:solidFill>
                <a:latin typeface="Calibri" panose="020F0502020204030204" pitchFamily="34" charset="0"/>
              </a:rPr>
              <a:t> de la familia de normas serie 25000. </a:t>
            </a:r>
            <a:endParaRPr lang="es-ES_tradnl" sz="2300" dirty="0">
              <a:solidFill>
                <a:schemeClr val="tx1">
                  <a:lumMod val="90000"/>
                  <a:lumOff val="10000"/>
                </a:schemeClr>
              </a:solidFill>
              <a:latin typeface="Calibri" panose="020F0502020204030204" pitchFamily="34" charset="0"/>
            </a:endParaRPr>
          </a:p>
        </p:txBody>
      </p:sp>
      <p:sp>
        <p:nvSpPr>
          <p:cNvPr id="6" name="Rectángulo 5"/>
          <p:cNvSpPr/>
          <p:nvPr/>
        </p:nvSpPr>
        <p:spPr>
          <a:xfrm>
            <a:off x="1763713" y="384145"/>
            <a:ext cx="4032249" cy="400110"/>
          </a:xfrm>
          <a:prstGeom prst="rect">
            <a:avLst/>
          </a:prstGeom>
        </p:spPr>
        <p:txBody>
          <a:bodyPr wrap="square">
            <a:spAutoFit/>
          </a:bodyPr>
          <a:lstStyle/>
          <a:p>
            <a:pPr algn="ctr"/>
            <a:r>
              <a:rPr lang="es-CL" sz="2000" b="1" dirty="0">
                <a:solidFill>
                  <a:schemeClr val="bg1"/>
                </a:solidFill>
                <a:latin typeface="Candara"/>
                <a:cs typeface="Candara"/>
              </a:rPr>
              <a:t>Modelos de Calidad</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5851" y="2424574"/>
            <a:ext cx="3974349" cy="285182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ángulo 1"/>
          <p:cNvSpPr/>
          <p:nvPr/>
        </p:nvSpPr>
        <p:spPr>
          <a:xfrm>
            <a:off x="243473" y="1213366"/>
            <a:ext cx="8662340" cy="1938992"/>
          </a:xfrm>
          <a:prstGeom prst="rect">
            <a:avLst/>
          </a:prstGeom>
        </p:spPr>
        <p:txBody>
          <a:bodyPr wrap="square">
            <a:spAutoFit/>
          </a:bodyPr>
          <a:lstStyle/>
          <a:p>
            <a:pPr algn="just"/>
            <a:r>
              <a:rPr lang="es-CL" sz="2000" dirty="0">
                <a:latin typeface="Calibri" panose="020F0502020204030204" pitchFamily="34" charset="0"/>
              </a:rPr>
              <a:t>A modo de ejemplo, la </a:t>
            </a:r>
            <a:r>
              <a:rPr lang="es-CL" sz="2000" b="1" dirty="0">
                <a:latin typeface="Calibri" panose="020F0502020204030204" pitchFamily="34" charset="0"/>
              </a:rPr>
              <a:t>completitud funcional</a:t>
            </a:r>
            <a:r>
              <a:rPr lang="es-CL" sz="2000" dirty="0">
                <a:latin typeface="Calibri" panose="020F0502020204030204" pitchFamily="34" charset="0"/>
              </a:rPr>
              <a:t> de la característica adecuación funcional, se puede medir aplicando la métrica definida como uno menos el cociente entre </a:t>
            </a:r>
            <a:r>
              <a:rPr lang="es-CL" sz="2000" b="1" dirty="0">
                <a:latin typeface="Calibri" panose="020F0502020204030204" pitchFamily="34" charset="0"/>
              </a:rPr>
              <a:t>la cantidad de características</a:t>
            </a:r>
            <a:r>
              <a:rPr lang="es-CL" sz="2000" dirty="0">
                <a:latin typeface="Calibri" panose="020F0502020204030204" pitchFamily="34" charset="0"/>
              </a:rPr>
              <a:t> </a:t>
            </a:r>
            <a:r>
              <a:rPr lang="es-CL" sz="2000" b="1" dirty="0">
                <a:latin typeface="Calibri" panose="020F0502020204030204" pitchFamily="34" charset="0"/>
              </a:rPr>
              <a:t>faltantes </a:t>
            </a:r>
            <a:r>
              <a:rPr lang="es-CL" sz="2000" dirty="0">
                <a:latin typeface="Calibri" panose="020F0502020204030204" pitchFamily="34" charset="0"/>
              </a:rPr>
              <a:t>obtenidas en la revisión y  </a:t>
            </a:r>
            <a:r>
              <a:rPr lang="es-CL" sz="2000" b="1" dirty="0">
                <a:latin typeface="Calibri" panose="020F0502020204030204" pitchFamily="34" charset="0"/>
              </a:rPr>
              <a:t>la cantidad de características definidas</a:t>
            </a:r>
            <a:r>
              <a:rPr lang="es-CL" sz="2000" dirty="0">
                <a:latin typeface="Calibri" panose="020F0502020204030204" pitchFamily="34" charset="0"/>
              </a:rPr>
              <a:t> en los requisitos, esto nos dará un </a:t>
            </a:r>
            <a:r>
              <a:rPr lang="es-CL" sz="2000" b="1" dirty="0">
                <a:latin typeface="Calibri" panose="020F0502020204030204" pitchFamily="34" charset="0"/>
              </a:rPr>
              <a:t>indicador de completitud funcional, </a:t>
            </a:r>
            <a:r>
              <a:rPr lang="es-CL" sz="2000" dirty="0">
                <a:latin typeface="Calibri" panose="020F0502020204030204" pitchFamily="34" charset="0"/>
              </a:rPr>
              <a:t>si el valor es más cercano a uno, el producto cumple en mayor grado su completitud funcional. </a:t>
            </a:r>
            <a:endParaRPr lang="es-ES_tradnl" sz="2000" dirty="0">
              <a:solidFill>
                <a:schemeClr val="tx2">
                  <a:lumMod val="50000"/>
                </a:schemeClr>
              </a:solidFill>
              <a:latin typeface="Calibri" panose="020F0502020204030204" pitchFamily="34" charset="0"/>
            </a:endParaRPr>
          </a:p>
        </p:txBody>
      </p:sp>
      <p:sp>
        <p:nvSpPr>
          <p:cNvPr id="6" name="Rectángulo 5"/>
          <p:cNvSpPr/>
          <p:nvPr/>
        </p:nvSpPr>
        <p:spPr>
          <a:xfrm>
            <a:off x="1763714" y="353367"/>
            <a:ext cx="4032249" cy="461665"/>
          </a:xfrm>
          <a:prstGeom prst="rect">
            <a:avLst/>
          </a:prstGeom>
        </p:spPr>
        <p:txBody>
          <a:bodyPr wrap="square">
            <a:spAutoFit/>
          </a:bodyPr>
          <a:lstStyle/>
          <a:p>
            <a:pPr algn="ctr"/>
            <a:r>
              <a:rPr lang="es-CL" sz="2400" b="1" dirty="0">
                <a:solidFill>
                  <a:schemeClr val="bg1"/>
                </a:solidFill>
                <a:latin typeface="Candara"/>
                <a:cs typeface="Candara"/>
              </a:rPr>
              <a:t>Ejemplo Métrica</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2445" y="3653439"/>
            <a:ext cx="4525544" cy="2982351"/>
          </a:xfrm>
          <a:prstGeom prst="rect">
            <a:avLst/>
          </a:prstGeom>
        </p:spPr>
      </p:pic>
      <p:sp>
        <p:nvSpPr>
          <p:cNvPr id="5" name="CuadroTexto 4">
            <a:extLst>
              <a:ext uri="{FF2B5EF4-FFF2-40B4-BE49-F238E27FC236}">
                <a16:creationId xmlns:a16="http://schemas.microsoft.com/office/drawing/2014/main" xmlns="" id="{E3092E97-B1CF-4163-989A-CE75D5DBD12F}"/>
              </a:ext>
            </a:extLst>
          </p:cNvPr>
          <p:cNvSpPr txBox="1"/>
          <p:nvPr/>
        </p:nvSpPr>
        <p:spPr>
          <a:xfrm>
            <a:off x="7293984" y="5907361"/>
            <a:ext cx="1272464" cy="369332"/>
          </a:xfrm>
          <a:prstGeom prst="rect">
            <a:avLst/>
          </a:prstGeom>
          <a:noFill/>
        </p:spPr>
        <p:txBody>
          <a:bodyPr wrap="none" rtlCol="0">
            <a:spAutoFit/>
          </a:bodyPr>
          <a:lstStyle/>
          <a:p>
            <a:r>
              <a:rPr lang="es-ES_tradnl" dirty="0"/>
              <a:t>Actualizado</a:t>
            </a:r>
            <a:endParaRPr lang="es-CL" dirty="0"/>
          </a:p>
        </p:txBody>
      </p:sp>
    </p:spTree>
    <p:extLst>
      <p:ext uri="{BB962C8B-B14F-4D97-AF65-F5344CB8AC3E}">
        <p14:creationId xmlns:p14="http://schemas.microsoft.com/office/powerpoint/2010/main" val="914829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40830" y="1294904"/>
            <a:ext cx="8662340" cy="1569660"/>
          </a:xfrm>
          <a:prstGeom prst="rect">
            <a:avLst/>
          </a:prstGeom>
        </p:spPr>
        <p:txBody>
          <a:bodyPr wrap="square">
            <a:spAutoFit/>
          </a:bodyPr>
          <a:lstStyle/>
          <a:p>
            <a:pPr algn="just"/>
            <a:r>
              <a:rPr lang="es-CL" sz="2400" dirty="0">
                <a:latin typeface="Calibri" panose="020F0502020204030204" pitchFamily="34" charset="0"/>
              </a:rPr>
              <a:t>Respecto de la </a:t>
            </a:r>
            <a:r>
              <a:rPr lang="es-CL" sz="2400" b="1" dirty="0">
                <a:latin typeface="Calibri" panose="020F0502020204030204" pitchFamily="34" charset="0"/>
              </a:rPr>
              <a:t>calidad del proceso</a:t>
            </a:r>
            <a:r>
              <a:rPr lang="es-CL" sz="2400" dirty="0">
                <a:latin typeface="Calibri" panose="020F0502020204030204" pitchFamily="34" charset="0"/>
              </a:rPr>
              <a:t> de desarrollo de software, el </a:t>
            </a:r>
            <a:r>
              <a:rPr lang="es-CL" sz="2400" b="1" dirty="0">
                <a:latin typeface="Calibri" panose="020F0502020204030204" pitchFamily="34" charset="0"/>
              </a:rPr>
              <a:t>modelo CMMI-DEV</a:t>
            </a:r>
            <a:r>
              <a:rPr lang="es-CL" sz="2400" dirty="0">
                <a:latin typeface="Calibri" panose="020F0502020204030204" pitchFamily="34" charset="0"/>
              </a:rPr>
              <a:t> es un modelo de madurez y capacidad que integra las disciplinas que son esenciales para el desarrollo y mantención de productos de software.</a:t>
            </a:r>
            <a:endParaRPr lang="es-ES_tradnl" sz="2400" dirty="0">
              <a:solidFill>
                <a:schemeClr val="tx2">
                  <a:lumMod val="50000"/>
                </a:schemeClr>
              </a:solidFill>
              <a:latin typeface="Calibri" panose="020F0502020204030204" pitchFamily="34" charset="0"/>
            </a:endParaRPr>
          </a:p>
        </p:txBody>
      </p:sp>
      <p:sp>
        <p:nvSpPr>
          <p:cNvPr id="6" name="Rectángulo 5"/>
          <p:cNvSpPr/>
          <p:nvPr/>
        </p:nvSpPr>
        <p:spPr>
          <a:xfrm>
            <a:off x="1763714" y="384145"/>
            <a:ext cx="4032249" cy="400110"/>
          </a:xfrm>
          <a:prstGeom prst="rect">
            <a:avLst/>
          </a:prstGeom>
        </p:spPr>
        <p:txBody>
          <a:bodyPr wrap="square">
            <a:spAutoFit/>
          </a:bodyPr>
          <a:lstStyle/>
          <a:p>
            <a:pPr algn="ctr"/>
            <a:r>
              <a:rPr lang="es-CL" sz="2000" b="1" dirty="0">
                <a:solidFill>
                  <a:schemeClr val="bg1"/>
                </a:solidFill>
                <a:latin typeface="Candara"/>
                <a:cs typeface="Candara"/>
              </a:rPr>
              <a:t>Modelos de Calidad</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0986" y="2799594"/>
            <a:ext cx="5032971" cy="3674261"/>
          </a:xfrm>
          <a:prstGeom prst="rect">
            <a:avLst/>
          </a:prstGeom>
        </p:spPr>
      </p:pic>
    </p:spTree>
    <p:extLst>
      <p:ext uri="{BB962C8B-B14F-4D97-AF65-F5344CB8AC3E}">
        <p14:creationId xmlns:p14="http://schemas.microsoft.com/office/powerpoint/2010/main" val="3623844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84480" y="1690062"/>
            <a:ext cx="3266643" cy="4524315"/>
          </a:xfrm>
          <a:prstGeom prst="rect">
            <a:avLst/>
          </a:prstGeom>
        </p:spPr>
        <p:txBody>
          <a:bodyPr wrap="square">
            <a:spAutoFit/>
          </a:bodyPr>
          <a:lstStyle/>
          <a:p>
            <a:pPr algn="just"/>
            <a:r>
              <a:rPr lang="es-CL" sz="2400" dirty="0">
                <a:latin typeface="Calibri" panose="020F0502020204030204" pitchFamily="34" charset="0"/>
              </a:rPr>
              <a:t>Muchas veces se asocia CMMI-DEV solo con niveles de madurez, sin embargo, </a:t>
            </a:r>
            <a:r>
              <a:rPr lang="es-CL" sz="2400" b="1" dirty="0">
                <a:latin typeface="Calibri" panose="020F0502020204030204" pitchFamily="34" charset="0"/>
              </a:rPr>
              <a:t>CMMI-DEV </a:t>
            </a:r>
            <a:r>
              <a:rPr lang="es-CL" sz="2400" dirty="0">
                <a:latin typeface="Calibri" panose="020F0502020204030204" pitchFamily="34" charset="0"/>
              </a:rPr>
              <a:t>presenta </a:t>
            </a:r>
            <a:r>
              <a:rPr lang="es-CL" sz="2400" b="1" dirty="0">
                <a:latin typeface="Calibri" panose="020F0502020204030204" pitchFamily="34" charset="0"/>
              </a:rPr>
              <a:t>dos alternativas</a:t>
            </a:r>
            <a:r>
              <a:rPr lang="es-CL" sz="2400" dirty="0">
                <a:latin typeface="Calibri" panose="020F0502020204030204" pitchFamily="34" charset="0"/>
              </a:rPr>
              <a:t> para guiar la mejora, una alternativa es la </a:t>
            </a:r>
            <a:r>
              <a:rPr lang="es-CL" sz="2400" b="1" dirty="0">
                <a:latin typeface="Calibri" panose="020F0502020204030204" pitchFamily="34" charset="0"/>
              </a:rPr>
              <a:t>mejora continua por niveles de capacidad</a:t>
            </a:r>
            <a:r>
              <a:rPr lang="es-CL" sz="2400" dirty="0">
                <a:latin typeface="Calibri" panose="020F0502020204030204" pitchFamily="34" charset="0"/>
              </a:rPr>
              <a:t> y otra es la mejora por niveles de madurez. </a:t>
            </a:r>
            <a:endParaRPr lang="es-ES_tradnl" sz="2400" dirty="0">
              <a:solidFill>
                <a:schemeClr val="tx2">
                  <a:lumMod val="50000"/>
                </a:schemeClr>
              </a:solidFill>
              <a:latin typeface="Calibri" panose="020F0502020204030204" pitchFamily="34" charset="0"/>
            </a:endParaRPr>
          </a:p>
        </p:txBody>
      </p:sp>
      <p:sp>
        <p:nvSpPr>
          <p:cNvPr id="6" name="Rectángulo 5"/>
          <p:cNvSpPr/>
          <p:nvPr/>
        </p:nvSpPr>
        <p:spPr>
          <a:xfrm>
            <a:off x="1763714" y="384145"/>
            <a:ext cx="4032249" cy="400110"/>
          </a:xfrm>
          <a:prstGeom prst="rect">
            <a:avLst/>
          </a:prstGeom>
        </p:spPr>
        <p:txBody>
          <a:bodyPr wrap="square">
            <a:spAutoFit/>
          </a:bodyPr>
          <a:lstStyle/>
          <a:p>
            <a:pPr algn="ctr"/>
            <a:r>
              <a:rPr lang="es-CL" sz="2000" b="1" dirty="0">
                <a:solidFill>
                  <a:schemeClr val="bg1"/>
                </a:solidFill>
                <a:latin typeface="Candara"/>
                <a:cs typeface="Candara"/>
              </a:rPr>
              <a:t>Modelos de Calidad</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0660" y="1755058"/>
            <a:ext cx="5198433" cy="3855248"/>
          </a:xfrm>
          <a:prstGeom prst="rect">
            <a:avLst/>
          </a:prstGeom>
        </p:spPr>
      </p:pic>
    </p:spTree>
    <p:extLst>
      <p:ext uri="{BB962C8B-B14F-4D97-AF65-F5344CB8AC3E}">
        <p14:creationId xmlns:p14="http://schemas.microsoft.com/office/powerpoint/2010/main" val="169646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68540" y="2411129"/>
            <a:ext cx="3266643" cy="3416320"/>
          </a:xfrm>
          <a:prstGeom prst="rect">
            <a:avLst/>
          </a:prstGeom>
        </p:spPr>
        <p:txBody>
          <a:bodyPr wrap="square">
            <a:spAutoFit/>
          </a:bodyPr>
          <a:lstStyle/>
          <a:p>
            <a:pPr algn="just"/>
            <a:r>
              <a:rPr lang="es-CL" sz="2400" dirty="0">
                <a:latin typeface="Calibri" panose="020F0502020204030204" pitchFamily="34" charset="0"/>
              </a:rPr>
              <a:t>Los niveles de </a:t>
            </a:r>
            <a:r>
              <a:rPr lang="es-CL" sz="2400" b="1" dirty="0">
                <a:latin typeface="Calibri" panose="020F0502020204030204" pitchFamily="34" charset="0"/>
              </a:rPr>
              <a:t>capacidad</a:t>
            </a:r>
            <a:r>
              <a:rPr lang="es-CL" sz="2400" dirty="0">
                <a:latin typeface="Calibri" panose="020F0502020204030204" pitchFamily="34" charset="0"/>
              </a:rPr>
              <a:t> permiten a las organizaciones mejorar de forma </a:t>
            </a:r>
            <a:r>
              <a:rPr lang="es-CL" sz="2400" b="1" dirty="0">
                <a:latin typeface="Calibri" panose="020F0502020204030204" pitchFamily="34" charset="0"/>
              </a:rPr>
              <a:t>incremental los procesos </a:t>
            </a:r>
            <a:r>
              <a:rPr lang="es-CL" sz="2400" dirty="0">
                <a:latin typeface="Calibri" panose="020F0502020204030204" pitchFamily="34" charset="0"/>
              </a:rPr>
              <a:t>que corresponden a un área de proceso individual, seleccionada por la organización. </a:t>
            </a:r>
            <a:endParaRPr lang="es-ES_tradnl" sz="2400" dirty="0">
              <a:solidFill>
                <a:schemeClr val="tx2">
                  <a:lumMod val="50000"/>
                </a:schemeClr>
              </a:solidFill>
              <a:latin typeface="Calibri" panose="020F0502020204030204" pitchFamily="34" charset="0"/>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8371" y="1566020"/>
            <a:ext cx="5155629" cy="4014717"/>
          </a:xfrm>
          <a:prstGeom prst="rect">
            <a:avLst/>
          </a:prstGeom>
        </p:spPr>
      </p:pic>
      <p:sp>
        <p:nvSpPr>
          <p:cNvPr id="7" name="Rectángulo 6">
            <a:extLst>
              <a:ext uri="{FF2B5EF4-FFF2-40B4-BE49-F238E27FC236}">
                <a16:creationId xmlns:a16="http://schemas.microsoft.com/office/drawing/2014/main" xmlns="" id="{D71FED55-751C-4A7F-BC66-EE723B4EBA7B}"/>
              </a:ext>
            </a:extLst>
          </p:cNvPr>
          <p:cNvSpPr/>
          <p:nvPr/>
        </p:nvSpPr>
        <p:spPr>
          <a:xfrm>
            <a:off x="1763714" y="384145"/>
            <a:ext cx="4032249" cy="400110"/>
          </a:xfrm>
          <a:prstGeom prst="rect">
            <a:avLst/>
          </a:prstGeom>
        </p:spPr>
        <p:txBody>
          <a:bodyPr wrap="square">
            <a:spAutoFit/>
          </a:bodyPr>
          <a:lstStyle/>
          <a:p>
            <a:pPr algn="ctr"/>
            <a:r>
              <a:rPr lang="es-CL" sz="2000" b="1" dirty="0">
                <a:solidFill>
                  <a:schemeClr val="bg1"/>
                </a:solidFill>
                <a:latin typeface="Candara"/>
                <a:cs typeface="Candara"/>
              </a:rPr>
              <a:t>Modelos de Calidad</a:t>
            </a:r>
          </a:p>
        </p:txBody>
      </p:sp>
    </p:spTree>
    <p:extLst>
      <p:ext uri="{BB962C8B-B14F-4D97-AF65-F5344CB8AC3E}">
        <p14:creationId xmlns:p14="http://schemas.microsoft.com/office/powerpoint/2010/main" val="3570213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94968" y="1816182"/>
            <a:ext cx="8458389" cy="3046988"/>
          </a:xfrm>
          <a:prstGeom prst="rect">
            <a:avLst/>
          </a:prstGeom>
        </p:spPr>
        <p:txBody>
          <a:bodyPr wrap="square">
            <a:spAutoFit/>
          </a:bodyPr>
          <a:lstStyle/>
          <a:p>
            <a:pPr algn="just"/>
            <a:r>
              <a:rPr lang="es-CL" sz="2400" dirty="0">
                <a:latin typeface="Calibri" panose="020F0502020204030204" pitchFamily="34" charset="0"/>
              </a:rPr>
              <a:t>Los </a:t>
            </a:r>
            <a:r>
              <a:rPr lang="es-CL" sz="2400" b="1" dirty="0">
                <a:latin typeface="Calibri" panose="020F0502020204030204" pitchFamily="34" charset="0"/>
              </a:rPr>
              <a:t>niveles de madurez</a:t>
            </a:r>
            <a:r>
              <a:rPr lang="es-CL" sz="2400" dirty="0">
                <a:latin typeface="Calibri" panose="020F0502020204030204" pitchFamily="34" charset="0"/>
              </a:rPr>
              <a:t> permiten a las organizaciones mejorar un </a:t>
            </a:r>
            <a:r>
              <a:rPr lang="es-CL" sz="2400" b="1" dirty="0">
                <a:latin typeface="Calibri" panose="020F0502020204030204" pitchFamily="34" charset="0"/>
              </a:rPr>
              <a:t>conjunto de procesos relacionados</a:t>
            </a:r>
            <a:r>
              <a:rPr lang="es-CL" sz="2400" dirty="0">
                <a:latin typeface="Calibri" panose="020F0502020204030204" pitchFamily="34" charset="0"/>
              </a:rPr>
              <a:t>, tratando de forma incremental conjuntos sucesivos de </a:t>
            </a:r>
            <a:r>
              <a:rPr lang="es-CL" sz="2400" b="1" dirty="0">
                <a:latin typeface="Calibri" panose="020F0502020204030204" pitchFamily="34" charset="0"/>
              </a:rPr>
              <a:t>áreas de proceso</a:t>
            </a:r>
            <a:r>
              <a:rPr lang="es-CL" sz="2400" dirty="0">
                <a:latin typeface="Calibri" panose="020F0502020204030204" pitchFamily="34" charset="0"/>
              </a:rPr>
              <a:t>. </a:t>
            </a:r>
          </a:p>
          <a:p>
            <a:pPr algn="just"/>
            <a:endParaRPr lang="es-CL" sz="2400" dirty="0">
              <a:latin typeface="Calibri" panose="020F0502020204030204" pitchFamily="34" charset="0"/>
            </a:endParaRPr>
          </a:p>
          <a:p>
            <a:pPr algn="just"/>
            <a:r>
              <a:rPr lang="es-CL" sz="2400" dirty="0">
                <a:latin typeface="Calibri" panose="020F0502020204030204" pitchFamily="34" charset="0"/>
              </a:rPr>
              <a:t>Generalmente se comienza logrando </a:t>
            </a:r>
            <a:r>
              <a:rPr lang="es-CL" sz="2400" b="1" dirty="0">
                <a:latin typeface="Calibri" panose="020F0502020204030204" pitchFamily="34" charset="0"/>
              </a:rPr>
              <a:t>niveles de madurez</a:t>
            </a:r>
            <a:r>
              <a:rPr lang="es-CL" sz="2400" dirty="0">
                <a:latin typeface="Calibri" panose="020F0502020204030204" pitchFamily="34" charset="0"/>
              </a:rPr>
              <a:t>, ya que involucran varias áreas del desarrollo de software, el modelo </a:t>
            </a:r>
            <a:r>
              <a:rPr lang="es-CL" sz="2400" b="1" dirty="0">
                <a:latin typeface="Calibri" panose="020F0502020204030204" pitchFamily="34" charset="0"/>
              </a:rPr>
              <a:t>define</a:t>
            </a:r>
            <a:r>
              <a:rPr lang="es-CL" sz="2400" dirty="0">
                <a:latin typeface="Calibri" panose="020F0502020204030204" pitchFamily="34" charset="0"/>
              </a:rPr>
              <a:t> </a:t>
            </a:r>
            <a:r>
              <a:rPr lang="es-CL" sz="2400" b="1" dirty="0">
                <a:latin typeface="Calibri" panose="020F0502020204030204" pitchFamily="34" charset="0"/>
              </a:rPr>
              <a:t>5 niveles de madurez</a:t>
            </a:r>
            <a:r>
              <a:rPr lang="es-CL" sz="2400" dirty="0">
                <a:latin typeface="Calibri" panose="020F0502020204030204" pitchFamily="34" charset="0"/>
              </a:rPr>
              <a:t>, el nivel </a:t>
            </a:r>
            <a:r>
              <a:rPr lang="es-CL" sz="2400" b="1" dirty="0">
                <a:latin typeface="Calibri" panose="020F0502020204030204" pitchFamily="34" charset="0"/>
              </a:rPr>
              <a:t>inicial, administrado, definido, administrado cuantitativamente </a:t>
            </a:r>
            <a:r>
              <a:rPr lang="es-CL" sz="2400" dirty="0">
                <a:latin typeface="Calibri" panose="020F0502020204030204" pitchFamily="34" charset="0"/>
              </a:rPr>
              <a:t>y</a:t>
            </a:r>
            <a:r>
              <a:rPr lang="es-CL" sz="2400" b="1" dirty="0">
                <a:latin typeface="Calibri" panose="020F0502020204030204" pitchFamily="34" charset="0"/>
              </a:rPr>
              <a:t> en optimización </a:t>
            </a:r>
            <a:endParaRPr lang="es-ES_tradnl" sz="2300" dirty="0">
              <a:solidFill>
                <a:schemeClr val="tx2">
                  <a:lumMod val="50000"/>
                </a:schemeClr>
              </a:solidFill>
              <a:latin typeface="Calibri" panose="020F0502020204030204" pitchFamily="34" charset="0"/>
            </a:endParaRPr>
          </a:p>
        </p:txBody>
      </p:sp>
      <p:sp>
        <p:nvSpPr>
          <p:cNvPr id="7" name="Rectángulo 6">
            <a:extLst>
              <a:ext uri="{FF2B5EF4-FFF2-40B4-BE49-F238E27FC236}">
                <a16:creationId xmlns:a16="http://schemas.microsoft.com/office/drawing/2014/main" xmlns="" id="{7F5889D1-5254-461B-8DE4-BF2AA00AB221}"/>
              </a:ext>
            </a:extLst>
          </p:cNvPr>
          <p:cNvSpPr/>
          <p:nvPr/>
        </p:nvSpPr>
        <p:spPr>
          <a:xfrm>
            <a:off x="1763714" y="384145"/>
            <a:ext cx="4032249" cy="400110"/>
          </a:xfrm>
          <a:prstGeom prst="rect">
            <a:avLst/>
          </a:prstGeom>
        </p:spPr>
        <p:txBody>
          <a:bodyPr wrap="square">
            <a:spAutoFit/>
          </a:bodyPr>
          <a:lstStyle/>
          <a:p>
            <a:pPr algn="ctr"/>
            <a:r>
              <a:rPr lang="es-CL" sz="2000" b="1" dirty="0">
                <a:solidFill>
                  <a:schemeClr val="bg1"/>
                </a:solidFill>
                <a:latin typeface="Candara"/>
                <a:cs typeface="Candara"/>
              </a:rPr>
              <a:t>Modelos de Calidad</a:t>
            </a:r>
          </a:p>
        </p:txBody>
      </p:sp>
    </p:spTree>
    <p:extLst>
      <p:ext uri="{BB962C8B-B14F-4D97-AF65-F5344CB8AC3E}">
        <p14:creationId xmlns:p14="http://schemas.microsoft.com/office/powerpoint/2010/main" val="859060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4205" y="1619650"/>
            <a:ext cx="6278819" cy="4644419"/>
          </a:xfrm>
          <a:prstGeom prst="rect">
            <a:avLst/>
          </a:prstGeom>
        </p:spPr>
      </p:pic>
      <p:sp>
        <p:nvSpPr>
          <p:cNvPr id="7" name="Rectángulo 6">
            <a:extLst>
              <a:ext uri="{FF2B5EF4-FFF2-40B4-BE49-F238E27FC236}">
                <a16:creationId xmlns:a16="http://schemas.microsoft.com/office/drawing/2014/main" xmlns="" id="{E0251734-62FA-4761-8A5F-829B07AC48E6}"/>
              </a:ext>
            </a:extLst>
          </p:cNvPr>
          <p:cNvSpPr/>
          <p:nvPr/>
        </p:nvSpPr>
        <p:spPr>
          <a:xfrm>
            <a:off x="1763714" y="384145"/>
            <a:ext cx="4032249" cy="400110"/>
          </a:xfrm>
          <a:prstGeom prst="rect">
            <a:avLst/>
          </a:prstGeom>
        </p:spPr>
        <p:txBody>
          <a:bodyPr wrap="square">
            <a:spAutoFit/>
          </a:bodyPr>
          <a:lstStyle/>
          <a:p>
            <a:pPr algn="ctr"/>
            <a:r>
              <a:rPr lang="es-CL" sz="2000" b="1" dirty="0">
                <a:solidFill>
                  <a:schemeClr val="bg1"/>
                </a:solidFill>
                <a:latin typeface="Candara"/>
                <a:cs typeface="Candara"/>
              </a:rPr>
              <a:t>Modelos de Calidad</a:t>
            </a:r>
          </a:p>
        </p:txBody>
      </p:sp>
    </p:spTree>
    <p:extLst>
      <p:ext uri="{BB962C8B-B14F-4D97-AF65-F5344CB8AC3E}">
        <p14:creationId xmlns:p14="http://schemas.microsoft.com/office/powerpoint/2010/main" val="687060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62233" y="2202016"/>
            <a:ext cx="3215147" cy="3416320"/>
          </a:xfrm>
          <a:prstGeom prst="rect">
            <a:avLst/>
          </a:prstGeom>
        </p:spPr>
        <p:txBody>
          <a:bodyPr wrap="square">
            <a:spAutoFit/>
          </a:bodyPr>
          <a:lstStyle/>
          <a:p>
            <a:pPr algn="just"/>
            <a:r>
              <a:rPr lang="es-CL" sz="2400" dirty="0">
                <a:latin typeface="Calibri" panose="020F0502020204030204" pitchFamily="34" charset="0"/>
              </a:rPr>
              <a:t>Cada nivel de madurez se logra mediante el </a:t>
            </a:r>
            <a:r>
              <a:rPr lang="es-CL" sz="2400" b="1" dirty="0">
                <a:latin typeface="Calibri" panose="020F0502020204030204" pitchFamily="34" charset="0"/>
              </a:rPr>
              <a:t>establecimiento en la organización de las áreas de proceso</a:t>
            </a:r>
            <a:r>
              <a:rPr lang="es-CL" sz="2400" dirty="0">
                <a:latin typeface="Calibri" panose="020F0502020204030204" pitchFamily="34" charset="0"/>
              </a:rPr>
              <a:t> definidas para el nivel, las áreas incluyen los niveles anteriores por definición. </a:t>
            </a:r>
            <a:endParaRPr lang="es-ES_tradnl" sz="2300" dirty="0">
              <a:solidFill>
                <a:schemeClr val="tx2">
                  <a:lumMod val="50000"/>
                </a:schemeClr>
              </a:solidFill>
              <a:latin typeface="Calibri" panose="020F0502020204030204" pitchFamily="34" charset="0"/>
            </a:endParaRPr>
          </a:p>
        </p:txBody>
      </p:sp>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r="5765"/>
          <a:stretch/>
        </p:blipFill>
        <p:spPr>
          <a:xfrm>
            <a:off x="3377380" y="1479345"/>
            <a:ext cx="5692878" cy="4763728"/>
          </a:xfrm>
          <a:prstGeom prst="rect">
            <a:avLst/>
          </a:prstGeom>
        </p:spPr>
      </p:pic>
      <p:sp>
        <p:nvSpPr>
          <p:cNvPr id="7" name="Rectángulo 6">
            <a:extLst>
              <a:ext uri="{FF2B5EF4-FFF2-40B4-BE49-F238E27FC236}">
                <a16:creationId xmlns:a16="http://schemas.microsoft.com/office/drawing/2014/main" xmlns="" id="{C00D572C-2857-4F4A-A495-2545B462A5C2}"/>
              </a:ext>
            </a:extLst>
          </p:cNvPr>
          <p:cNvSpPr/>
          <p:nvPr/>
        </p:nvSpPr>
        <p:spPr>
          <a:xfrm>
            <a:off x="1763714" y="384145"/>
            <a:ext cx="4032249" cy="400110"/>
          </a:xfrm>
          <a:prstGeom prst="rect">
            <a:avLst/>
          </a:prstGeom>
        </p:spPr>
        <p:txBody>
          <a:bodyPr wrap="square">
            <a:spAutoFit/>
          </a:bodyPr>
          <a:lstStyle/>
          <a:p>
            <a:pPr algn="ctr"/>
            <a:r>
              <a:rPr lang="es-CL" sz="2000" b="1" dirty="0">
                <a:solidFill>
                  <a:schemeClr val="bg1"/>
                </a:solidFill>
                <a:latin typeface="Candara"/>
                <a:cs typeface="Candara"/>
              </a:rPr>
              <a:t>Modelos de Calidad</a:t>
            </a:r>
          </a:p>
        </p:txBody>
      </p:sp>
    </p:spTree>
    <p:extLst>
      <p:ext uri="{BB962C8B-B14F-4D97-AF65-F5344CB8AC3E}">
        <p14:creationId xmlns:p14="http://schemas.microsoft.com/office/powerpoint/2010/main" val="114100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795963" y="1299351"/>
            <a:ext cx="3111910" cy="5262979"/>
          </a:xfrm>
          <a:prstGeom prst="rect">
            <a:avLst/>
          </a:prstGeom>
        </p:spPr>
        <p:txBody>
          <a:bodyPr wrap="square">
            <a:spAutoFit/>
          </a:bodyPr>
          <a:lstStyle/>
          <a:p>
            <a:pPr algn="just"/>
            <a:r>
              <a:rPr lang="es-CL" sz="2400" dirty="0">
                <a:latin typeface="Calibri" panose="020F0502020204030204" pitchFamily="34" charset="0"/>
              </a:rPr>
              <a:t>Un </a:t>
            </a:r>
            <a:r>
              <a:rPr lang="es-CL" sz="2400" b="1" dirty="0">
                <a:latin typeface="Calibri" panose="020F0502020204030204" pitchFamily="34" charset="0"/>
              </a:rPr>
              <a:t>área de proceso </a:t>
            </a:r>
            <a:r>
              <a:rPr lang="es-CL" sz="2400" dirty="0">
                <a:latin typeface="Calibri" panose="020F0502020204030204" pitchFamily="34" charset="0"/>
              </a:rPr>
              <a:t>es una </a:t>
            </a:r>
            <a:r>
              <a:rPr lang="es-CL" sz="2400" b="1" dirty="0">
                <a:latin typeface="Calibri" panose="020F0502020204030204" pitchFamily="34" charset="0"/>
              </a:rPr>
              <a:t>agrupación de prácticas </a:t>
            </a:r>
            <a:r>
              <a:rPr lang="es-CL" sz="2400" dirty="0">
                <a:latin typeface="Calibri" panose="020F0502020204030204" pitchFamily="34" charset="0"/>
              </a:rPr>
              <a:t>relacionadas en una determinada área que cuando se ejecutan colectivamente,  </a:t>
            </a:r>
            <a:r>
              <a:rPr lang="es-CL" sz="2400" b="1" dirty="0">
                <a:latin typeface="Calibri" panose="020F0502020204030204" pitchFamily="34" charset="0"/>
              </a:rPr>
              <a:t>permiten cumplir con las metas y las prácticas son acciones </a:t>
            </a:r>
            <a:r>
              <a:rPr lang="es-CL" sz="2400" dirty="0">
                <a:latin typeface="Calibri" panose="020F0502020204030204" pitchFamily="34" charset="0"/>
              </a:rPr>
              <a:t>que deben ser ejecutadas para alcanzar las metas de las áreas de proceso. </a:t>
            </a:r>
            <a:endParaRPr lang="es-ES_tradnl" sz="2400" dirty="0">
              <a:solidFill>
                <a:schemeClr val="tx2">
                  <a:lumMod val="50000"/>
                </a:schemeClr>
              </a:solidFill>
              <a:latin typeface="Calibri" panose="020F0502020204030204" pitchFamily="34" charset="0"/>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0" y="1536174"/>
            <a:ext cx="5792523" cy="4344392"/>
          </a:xfrm>
          <a:prstGeom prst="rect">
            <a:avLst/>
          </a:prstGeom>
        </p:spPr>
      </p:pic>
      <p:sp>
        <p:nvSpPr>
          <p:cNvPr id="7" name="Rectángulo 6">
            <a:extLst>
              <a:ext uri="{FF2B5EF4-FFF2-40B4-BE49-F238E27FC236}">
                <a16:creationId xmlns:a16="http://schemas.microsoft.com/office/drawing/2014/main" xmlns="" id="{981F0A6E-3C9B-48DB-8E1F-F2A87E00D8AB}"/>
              </a:ext>
            </a:extLst>
          </p:cNvPr>
          <p:cNvSpPr/>
          <p:nvPr/>
        </p:nvSpPr>
        <p:spPr>
          <a:xfrm>
            <a:off x="1763714" y="384145"/>
            <a:ext cx="4032249" cy="400110"/>
          </a:xfrm>
          <a:prstGeom prst="rect">
            <a:avLst/>
          </a:prstGeom>
        </p:spPr>
        <p:txBody>
          <a:bodyPr wrap="square">
            <a:spAutoFit/>
          </a:bodyPr>
          <a:lstStyle/>
          <a:p>
            <a:pPr algn="ctr"/>
            <a:r>
              <a:rPr lang="es-CL" sz="2000" b="1" dirty="0">
                <a:solidFill>
                  <a:schemeClr val="bg1"/>
                </a:solidFill>
                <a:latin typeface="Candara"/>
                <a:cs typeface="Candara"/>
              </a:rPr>
              <a:t>Modelos de Calidad</a:t>
            </a:r>
          </a:p>
        </p:txBody>
      </p:sp>
    </p:spTree>
    <p:extLst>
      <p:ext uri="{BB962C8B-B14F-4D97-AF65-F5344CB8AC3E}">
        <p14:creationId xmlns:p14="http://schemas.microsoft.com/office/powerpoint/2010/main" val="1154646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21226" y="1107957"/>
            <a:ext cx="8683207" cy="1569660"/>
          </a:xfrm>
          <a:prstGeom prst="rect">
            <a:avLst/>
          </a:prstGeom>
        </p:spPr>
        <p:txBody>
          <a:bodyPr wrap="square">
            <a:spAutoFit/>
          </a:bodyPr>
          <a:lstStyle/>
          <a:p>
            <a:pPr algn="just"/>
            <a:r>
              <a:rPr lang="es-CL" sz="2400" dirty="0">
                <a:latin typeface="Calibri" panose="020F0502020204030204" pitchFamily="34" charset="0"/>
              </a:rPr>
              <a:t>CMMI señala las prácticas que se deben aplicar en las diversas áreas de procesos, si una organización desea </a:t>
            </a:r>
            <a:r>
              <a:rPr lang="es-CL" sz="2400" b="1" dirty="0">
                <a:latin typeface="Calibri" panose="020F0502020204030204" pitchFamily="34" charset="0"/>
              </a:rPr>
              <a:t>lograr un nivel CMMI N </a:t>
            </a:r>
            <a:r>
              <a:rPr lang="es-CL" sz="2400" dirty="0">
                <a:latin typeface="Calibri" panose="020F0502020204030204" pitchFamily="34" charset="0"/>
              </a:rPr>
              <a:t> debe aplicar todas las prácticas definidas para ese nivel N, a continuación, revisaremos los niveles de madurez. </a:t>
            </a:r>
            <a:endParaRPr lang="es-ES_tradnl" sz="2400" dirty="0">
              <a:solidFill>
                <a:schemeClr val="tx2">
                  <a:lumMod val="50000"/>
                </a:schemeClr>
              </a:solidFill>
              <a:latin typeface="Calibri" panose="020F0502020204030204" pitchFamily="34" charset="0"/>
            </a:endParaRPr>
          </a:p>
        </p:txBody>
      </p:sp>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t="6217"/>
          <a:stretch/>
        </p:blipFill>
        <p:spPr>
          <a:xfrm>
            <a:off x="1995380" y="2707609"/>
            <a:ext cx="6072742" cy="4150391"/>
          </a:xfrm>
          <a:prstGeom prst="rect">
            <a:avLst/>
          </a:prstGeom>
        </p:spPr>
      </p:pic>
      <p:sp>
        <p:nvSpPr>
          <p:cNvPr id="7" name="Rectángulo 6">
            <a:extLst>
              <a:ext uri="{FF2B5EF4-FFF2-40B4-BE49-F238E27FC236}">
                <a16:creationId xmlns:a16="http://schemas.microsoft.com/office/drawing/2014/main" xmlns="" id="{75284790-6E26-4B32-8462-A20CAB887651}"/>
              </a:ext>
            </a:extLst>
          </p:cNvPr>
          <p:cNvSpPr/>
          <p:nvPr/>
        </p:nvSpPr>
        <p:spPr>
          <a:xfrm>
            <a:off x="1763714" y="384145"/>
            <a:ext cx="4032249" cy="400110"/>
          </a:xfrm>
          <a:prstGeom prst="rect">
            <a:avLst/>
          </a:prstGeom>
        </p:spPr>
        <p:txBody>
          <a:bodyPr wrap="square">
            <a:spAutoFit/>
          </a:bodyPr>
          <a:lstStyle/>
          <a:p>
            <a:pPr algn="ctr"/>
            <a:r>
              <a:rPr lang="es-CL" sz="2000" b="1" dirty="0">
                <a:solidFill>
                  <a:schemeClr val="bg1"/>
                </a:solidFill>
                <a:latin typeface="Candara"/>
                <a:cs typeface="Candara"/>
              </a:rPr>
              <a:t>Modelos de Calidad</a:t>
            </a:r>
          </a:p>
        </p:txBody>
      </p:sp>
    </p:spTree>
    <p:extLst>
      <p:ext uri="{BB962C8B-B14F-4D97-AF65-F5344CB8AC3E}">
        <p14:creationId xmlns:p14="http://schemas.microsoft.com/office/powerpoint/2010/main" val="2690763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5290200" y="1794866"/>
            <a:ext cx="3207613" cy="3908762"/>
          </a:xfrm>
          <a:prstGeom prst="rect">
            <a:avLst/>
          </a:prstGeom>
        </p:spPr>
        <p:txBody>
          <a:bodyPr wrap="square">
            <a:spAutoFit/>
          </a:bodyPr>
          <a:lstStyle/>
          <a:p>
            <a:pPr algn="ctr"/>
            <a:r>
              <a:rPr lang="es-ES_tradnl" sz="2800" dirty="0">
                <a:solidFill>
                  <a:schemeClr val="bg1"/>
                </a:solidFill>
              </a:rPr>
              <a:t>Modelos de Calidad</a:t>
            </a:r>
            <a:endParaRPr lang="es-ES_tradnl" sz="2800" b="1" dirty="0">
              <a:solidFill>
                <a:schemeClr val="bg1"/>
              </a:solidFill>
              <a:latin typeface="Candara"/>
              <a:cs typeface="Candara"/>
            </a:endParaRPr>
          </a:p>
          <a:p>
            <a:pPr algn="ctr"/>
            <a:endParaRPr lang="es-ES_tradnl" sz="2800" b="1" dirty="0">
              <a:solidFill>
                <a:schemeClr val="bg1"/>
              </a:solidFill>
              <a:latin typeface="Candara"/>
              <a:cs typeface="Candara"/>
            </a:endParaRPr>
          </a:p>
          <a:p>
            <a:pPr algn="ctr"/>
            <a:endParaRPr lang="es-ES_tradnl" sz="2800" b="1" dirty="0">
              <a:solidFill>
                <a:schemeClr val="bg1"/>
              </a:solidFill>
              <a:latin typeface="Candara"/>
              <a:cs typeface="Candara"/>
            </a:endParaRPr>
          </a:p>
          <a:p>
            <a:pPr algn="ctr"/>
            <a:endParaRPr lang="es-ES_tradnl" sz="2800" b="1" dirty="0">
              <a:solidFill>
                <a:schemeClr val="bg1"/>
              </a:solidFill>
              <a:latin typeface="Candara"/>
              <a:cs typeface="Candara"/>
            </a:endParaRPr>
          </a:p>
          <a:p>
            <a:pPr algn="ctr"/>
            <a:r>
              <a:rPr lang="es-CL" sz="3600" dirty="0">
                <a:solidFill>
                  <a:schemeClr val="bg1"/>
                </a:solidFill>
              </a:rPr>
              <a:t>¿Qué es un modelo de calidad?</a:t>
            </a:r>
            <a:endParaRPr lang="es-ES_tradnl" sz="3600" b="1" dirty="0">
              <a:solidFill>
                <a:schemeClr val="bg1"/>
              </a:solidFill>
              <a:latin typeface="Candara"/>
              <a:cs typeface="Candar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21226" y="1184959"/>
            <a:ext cx="8683207" cy="2308324"/>
          </a:xfrm>
          <a:prstGeom prst="rect">
            <a:avLst/>
          </a:prstGeom>
        </p:spPr>
        <p:txBody>
          <a:bodyPr wrap="square">
            <a:spAutoFit/>
          </a:bodyPr>
          <a:lstStyle/>
          <a:p>
            <a:pPr algn="just"/>
            <a:r>
              <a:rPr lang="es-CL" sz="2400" dirty="0">
                <a:latin typeface="Calibri" panose="020F0502020204030204" pitchFamily="34" charset="0"/>
              </a:rPr>
              <a:t>En el </a:t>
            </a:r>
            <a:r>
              <a:rPr lang="es-CL" sz="2400" b="1" dirty="0">
                <a:latin typeface="Calibri" panose="020F0502020204030204" pitchFamily="34" charset="0"/>
              </a:rPr>
              <a:t>nivel 1 inicial, no se dispone de un ambiente estable </a:t>
            </a:r>
            <a:r>
              <a:rPr lang="es-CL" sz="2400" dirty="0">
                <a:latin typeface="Calibri" panose="020F0502020204030204" pitchFamily="34" charset="0"/>
              </a:rPr>
              <a:t>para el desarrollo y mantenimiento de software, los esfuerzos se ven afectados por falta de planificación y el éxito de los proyectos se basa la mayoría de las veces en el esfuerzo personal, a menudo </a:t>
            </a:r>
            <a:r>
              <a:rPr lang="es-CL" sz="2400" b="1" dirty="0">
                <a:latin typeface="Calibri" panose="020F0502020204030204" pitchFamily="34" charset="0"/>
              </a:rPr>
              <a:t>se producen fracasos y casi siempre retrasos y mayores costos</a:t>
            </a:r>
            <a:r>
              <a:rPr lang="es-CL" sz="2400" dirty="0">
                <a:latin typeface="Calibri" panose="020F0502020204030204" pitchFamily="34" charset="0"/>
              </a:rPr>
              <a:t>, el resultado de los proyectos es impredecible.</a:t>
            </a:r>
            <a:endParaRPr lang="es-ES_tradnl" sz="2300" dirty="0">
              <a:solidFill>
                <a:schemeClr val="tx2">
                  <a:lumMod val="50000"/>
                </a:schemeClr>
              </a:solidFill>
              <a:latin typeface="Calibri" panose="020F0502020204030204" pitchFamily="34" charset="0"/>
            </a:endParaRPr>
          </a:p>
        </p:txBody>
      </p:sp>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484" t="39354" r="-484" b="46883"/>
          <a:stretch/>
        </p:blipFill>
        <p:spPr>
          <a:xfrm>
            <a:off x="0" y="4660489"/>
            <a:ext cx="9144000" cy="943897"/>
          </a:xfrm>
          <a:prstGeom prst="rect">
            <a:avLst/>
          </a:prstGeom>
        </p:spPr>
      </p:pic>
      <p:sp>
        <p:nvSpPr>
          <p:cNvPr id="7" name="Rectángulo 6">
            <a:extLst>
              <a:ext uri="{FF2B5EF4-FFF2-40B4-BE49-F238E27FC236}">
                <a16:creationId xmlns:a16="http://schemas.microsoft.com/office/drawing/2014/main" xmlns="" id="{B1578BFE-D414-4CC3-A1D7-02CD66296F21}"/>
              </a:ext>
            </a:extLst>
          </p:cNvPr>
          <p:cNvSpPr/>
          <p:nvPr/>
        </p:nvSpPr>
        <p:spPr>
          <a:xfrm>
            <a:off x="1763714" y="384145"/>
            <a:ext cx="4032249" cy="400110"/>
          </a:xfrm>
          <a:prstGeom prst="rect">
            <a:avLst/>
          </a:prstGeom>
        </p:spPr>
        <p:txBody>
          <a:bodyPr wrap="square">
            <a:spAutoFit/>
          </a:bodyPr>
          <a:lstStyle/>
          <a:p>
            <a:pPr algn="ctr"/>
            <a:r>
              <a:rPr lang="es-CL" sz="2000" b="1" dirty="0">
                <a:solidFill>
                  <a:schemeClr val="bg1"/>
                </a:solidFill>
                <a:latin typeface="Candara"/>
                <a:cs typeface="Candara"/>
              </a:rPr>
              <a:t>Modelos de Calidad</a:t>
            </a:r>
          </a:p>
        </p:txBody>
      </p:sp>
    </p:spTree>
    <p:extLst>
      <p:ext uri="{BB962C8B-B14F-4D97-AF65-F5344CB8AC3E}">
        <p14:creationId xmlns:p14="http://schemas.microsoft.com/office/powerpoint/2010/main" val="3943270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21226" y="1389577"/>
            <a:ext cx="8683207" cy="1569660"/>
          </a:xfrm>
          <a:prstGeom prst="rect">
            <a:avLst/>
          </a:prstGeom>
        </p:spPr>
        <p:txBody>
          <a:bodyPr wrap="square">
            <a:spAutoFit/>
          </a:bodyPr>
          <a:lstStyle/>
          <a:p>
            <a:pPr algn="just"/>
            <a:r>
              <a:rPr lang="es-CL" sz="2400" dirty="0">
                <a:latin typeface="Calibri" panose="020F0502020204030204" pitchFamily="34" charset="0"/>
              </a:rPr>
              <a:t>En el </a:t>
            </a:r>
            <a:r>
              <a:rPr lang="es-CL" sz="2400" b="1" dirty="0">
                <a:latin typeface="Calibri" panose="020F0502020204030204" pitchFamily="34" charset="0"/>
              </a:rPr>
              <a:t>nivel 2 repetible</a:t>
            </a:r>
            <a:r>
              <a:rPr lang="es-CL" sz="2400" dirty="0">
                <a:latin typeface="Calibri" panose="020F0502020204030204" pitchFamily="34" charset="0"/>
              </a:rPr>
              <a:t>, las organizaciones disponen de prácticas institucionalizadas de </a:t>
            </a:r>
            <a:r>
              <a:rPr lang="es-CL" sz="2400" b="1" dirty="0">
                <a:latin typeface="Calibri" panose="020F0502020204030204" pitchFamily="34" charset="0"/>
              </a:rPr>
              <a:t>gestión de proyectos</a:t>
            </a:r>
            <a:r>
              <a:rPr lang="es-CL" sz="2400" dirty="0">
                <a:latin typeface="Calibri" panose="020F0502020204030204" pitchFamily="34" charset="0"/>
              </a:rPr>
              <a:t>, existen algunas métricas básicas y un seguimiento de la calidad, la relación con subcontratistas y con clientes está gestionada sistemáticamente. </a:t>
            </a:r>
            <a:endParaRPr lang="es-ES_tradnl" sz="2400" dirty="0">
              <a:solidFill>
                <a:schemeClr val="tx2">
                  <a:lumMod val="50000"/>
                </a:schemeClr>
              </a:solidFill>
              <a:latin typeface="Calibri" panose="020F0502020204030204" pitchFamily="34" charset="0"/>
            </a:endParaRPr>
          </a:p>
        </p:txBody>
      </p:sp>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t="30322" b="44301"/>
          <a:stretch/>
        </p:blipFill>
        <p:spPr>
          <a:xfrm>
            <a:off x="0" y="3180048"/>
            <a:ext cx="9144000" cy="1740310"/>
          </a:xfrm>
          <a:prstGeom prst="rect">
            <a:avLst/>
          </a:prstGeom>
        </p:spPr>
      </p:pic>
      <p:pic>
        <p:nvPicPr>
          <p:cNvPr id="5" name="Imagen 4"/>
          <p:cNvPicPr>
            <a:picLocks noChangeAspect="1"/>
          </p:cNvPicPr>
          <p:nvPr/>
        </p:nvPicPr>
        <p:blipFill rotWithShape="1">
          <a:blip r:embed="rId2">
            <a:extLst>
              <a:ext uri="{28A0092B-C50C-407E-A947-70E740481C1C}">
                <a14:useLocalDpi xmlns:a14="http://schemas.microsoft.com/office/drawing/2010/main" val="0"/>
              </a:ext>
            </a:extLst>
          </a:blip>
          <a:srcRect t="83226" r="11613"/>
          <a:stretch/>
        </p:blipFill>
        <p:spPr>
          <a:xfrm>
            <a:off x="822317" y="4893236"/>
            <a:ext cx="8082116" cy="1150374"/>
          </a:xfrm>
          <a:prstGeom prst="rect">
            <a:avLst/>
          </a:prstGeom>
        </p:spPr>
      </p:pic>
      <p:sp>
        <p:nvSpPr>
          <p:cNvPr id="8" name="Rectángulo 7">
            <a:extLst>
              <a:ext uri="{FF2B5EF4-FFF2-40B4-BE49-F238E27FC236}">
                <a16:creationId xmlns:a16="http://schemas.microsoft.com/office/drawing/2014/main" xmlns="" id="{9C627BC5-09E2-468B-AEE4-1AC2FBB23CED}"/>
              </a:ext>
            </a:extLst>
          </p:cNvPr>
          <p:cNvSpPr/>
          <p:nvPr/>
        </p:nvSpPr>
        <p:spPr>
          <a:xfrm>
            <a:off x="1763714" y="384145"/>
            <a:ext cx="4032249" cy="400110"/>
          </a:xfrm>
          <a:prstGeom prst="rect">
            <a:avLst/>
          </a:prstGeom>
        </p:spPr>
        <p:txBody>
          <a:bodyPr wrap="square">
            <a:spAutoFit/>
          </a:bodyPr>
          <a:lstStyle/>
          <a:p>
            <a:pPr algn="ctr"/>
            <a:r>
              <a:rPr lang="es-CL" sz="2000" b="1" dirty="0">
                <a:solidFill>
                  <a:schemeClr val="bg1"/>
                </a:solidFill>
                <a:latin typeface="Candara"/>
                <a:cs typeface="Candara"/>
              </a:rPr>
              <a:t>Modelos de Calidad</a:t>
            </a:r>
          </a:p>
        </p:txBody>
      </p:sp>
    </p:spTree>
    <p:extLst>
      <p:ext uri="{BB962C8B-B14F-4D97-AF65-F5344CB8AC3E}">
        <p14:creationId xmlns:p14="http://schemas.microsoft.com/office/powerpoint/2010/main" val="3443283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21226" y="1184959"/>
            <a:ext cx="8683207" cy="1569660"/>
          </a:xfrm>
          <a:prstGeom prst="rect">
            <a:avLst/>
          </a:prstGeom>
        </p:spPr>
        <p:txBody>
          <a:bodyPr wrap="square">
            <a:spAutoFit/>
          </a:bodyPr>
          <a:lstStyle/>
          <a:p>
            <a:pPr algn="just"/>
            <a:r>
              <a:rPr lang="es-CL" sz="2400" dirty="0">
                <a:latin typeface="Calibri" panose="020F0502020204030204" pitchFamily="34" charset="0"/>
              </a:rPr>
              <a:t>En el </a:t>
            </a:r>
            <a:r>
              <a:rPr lang="es-CL" sz="2400" b="1" dirty="0">
                <a:latin typeface="Calibri" panose="020F0502020204030204" pitchFamily="34" charset="0"/>
              </a:rPr>
              <a:t>nivel 3 definido</a:t>
            </a:r>
            <a:r>
              <a:rPr lang="es-CL" sz="2400" dirty="0">
                <a:latin typeface="Calibri" panose="020F0502020204030204" pitchFamily="34" charset="0"/>
              </a:rPr>
              <a:t>, se cuenta con una </a:t>
            </a:r>
            <a:r>
              <a:rPr lang="es-CL" sz="2400" b="1" dirty="0">
                <a:latin typeface="Calibri" panose="020F0502020204030204" pitchFamily="34" charset="0"/>
              </a:rPr>
              <a:t>buena gestión de proyectos y correctos procedimientos de coordinación entre grupos</a:t>
            </a:r>
            <a:r>
              <a:rPr lang="es-CL" sz="2400" dirty="0">
                <a:latin typeface="Calibri" panose="020F0502020204030204" pitchFamily="34" charset="0"/>
              </a:rPr>
              <a:t>, existe formación del personal, técnicas de ingeniería más detalladas y un nivel más avanzado de métricas en los procesos. </a:t>
            </a:r>
            <a:endParaRPr lang="es-ES_tradnl" sz="2400" dirty="0">
              <a:solidFill>
                <a:schemeClr val="tx2">
                  <a:lumMod val="50000"/>
                </a:schemeClr>
              </a:solidFill>
              <a:latin typeface="Calibri" panose="020F0502020204030204" pitchFamily="34" charset="0"/>
            </a:endParaRPr>
          </a:p>
        </p:txBody>
      </p:sp>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t="60984" r="323" b="1"/>
          <a:stretch/>
        </p:blipFill>
        <p:spPr>
          <a:xfrm>
            <a:off x="221226" y="4987584"/>
            <a:ext cx="6371484" cy="1870416"/>
          </a:xfrm>
          <a:prstGeom prst="rect">
            <a:avLst/>
          </a:prstGeom>
        </p:spPr>
      </p:pic>
      <p:pic>
        <p:nvPicPr>
          <p:cNvPr id="8" name="Imagen 7"/>
          <p:cNvPicPr>
            <a:picLocks noChangeAspect="1"/>
          </p:cNvPicPr>
          <p:nvPr/>
        </p:nvPicPr>
        <p:blipFill rotWithShape="1">
          <a:blip r:embed="rId2">
            <a:extLst>
              <a:ext uri="{28A0092B-C50C-407E-A947-70E740481C1C}">
                <a14:useLocalDpi xmlns:a14="http://schemas.microsoft.com/office/drawing/2010/main" val="0"/>
              </a:ext>
            </a:extLst>
          </a:blip>
          <a:srcRect l="1753" t="19785" r="323" b="40672"/>
          <a:stretch/>
        </p:blipFill>
        <p:spPr>
          <a:xfrm>
            <a:off x="11676" y="2754619"/>
            <a:ext cx="8683208" cy="2122181"/>
          </a:xfrm>
          <a:prstGeom prst="rect">
            <a:avLst/>
          </a:prstGeom>
        </p:spPr>
      </p:pic>
      <p:sp>
        <p:nvSpPr>
          <p:cNvPr id="9" name="Rectángulo 8">
            <a:extLst>
              <a:ext uri="{FF2B5EF4-FFF2-40B4-BE49-F238E27FC236}">
                <a16:creationId xmlns:a16="http://schemas.microsoft.com/office/drawing/2014/main" xmlns="" id="{BAC6D3F4-5E38-438E-A98D-9095A526A27F}"/>
              </a:ext>
            </a:extLst>
          </p:cNvPr>
          <p:cNvSpPr/>
          <p:nvPr/>
        </p:nvSpPr>
        <p:spPr>
          <a:xfrm>
            <a:off x="1763714" y="384145"/>
            <a:ext cx="4032249" cy="400110"/>
          </a:xfrm>
          <a:prstGeom prst="rect">
            <a:avLst/>
          </a:prstGeom>
        </p:spPr>
        <p:txBody>
          <a:bodyPr wrap="square">
            <a:spAutoFit/>
          </a:bodyPr>
          <a:lstStyle/>
          <a:p>
            <a:pPr algn="ctr"/>
            <a:r>
              <a:rPr lang="es-CL" sz="2000" b="1" dirty="0">
                <a:solidFill>
                  <a:schemeClr val="bg1"/>
                </a:solidFill>
                <a:latin typeface="Candara"/>
                <a:cs typeface="Candara"/>
              </a:rPr>
              <a:t>Modelos de Calidad</a:t>
            </a:r>
          </a:p>
        </p:txBody>
      </p:sp>
    </p:spTree>
    <p:extLst>
      <p:ext uri="{BB962C8B-B14F-4D97-AF65-F5344CB8AC3E}">
        <p14:creationId xmlns:p14="http://schemas.microsoft.com/office/powerpoint/2010/main" val="1017923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21226" y="1184959"/>
            <a:ext cx="8683207" cy="1569660"/>
          </a:xfrm>
          <a:prstGeom prst="rect">
            <a:avLst/>
          </a:prstGeom>
        </p:spPr>
        <p:txBody>
          <a:bodyPr wrap="square">
            <a:spAutoFit/>
          </a:bodyPr>
          <a:lstStyle/>
          <a:p>
            <a:pPr algn="just"/>
            <a:r>
              <a:rPr lang="es-CL" sz="2400" dirty="0">
                <a:latin typeface="Calibri" panose="020F0502020204030204" pitchFamily="34" charset="0"/>
              </a:rPr>
              <a:t>En el </a:t>
            </a:r>
            <a:r>
              <a:rPr lang="es-CL" sz="2400" b="1" dirty="0">
                <a:latin typeface="Calibri" panose="020F0502020204030204" pitchFamily="34" charset="0"/>
              </a:rPr>
              <a:t>nivel 4 gestionado</a:t>
            </a:r>
            <a:r>
              <a:rPr lang="es-CL" sz="2400" dirty="0">
                <a:latin typeface="Calibri" panose="020F0502020204030204" pitchFamily="34" charset="0"/>
              </a:rPr>
              <a:t>, las organizaciones disponen de un conjunto de </a:t>
            </a:r>
            <a:r>
              <a:rPr lang="es-CL" sz="2400" b="1" dirty="0">
                <a:latin typeface="Calibri" panose="020F0502020204030204" pitchFamily="34" charset="0"/>
              </a:rPr>
              <a:t>métricas significativas de calidad y productividad</a:t>
            </a:r>
            <a:r>
              <a:rPr lang="es-CL" sz="2400" dirty="0">
                <a:latin typeface="Calibri" panose="020F0502020204030204" pitchFamily="34" charset="0"/>
              </a:rPr>
              <a:t>, que se usan de modo sistemático para la toma de decisiones y la gestión de riesgos. El software resultante es de alta calidad. </a:t>
            </a:r>
            <a:endParaRPr lang="es-ES_tradnl" sz="2400" dirty="0">
              <a:solidFill>
                <a:schemeClr val="tx2">
                  <a:lumMod val="50000"/>
                </a:schemeClr>
              </a:solidFill>
              <a:latin typeface="Calibri" panose="020F0502020204030204" pitchFamily="34" charset="0"/>
            </a:endParaRPr>
          </a:p>
        </p:txBody>
      </p:sp>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561" t="24886" r="561"/>
          <a:stretch/>
        </p:blipFill>
        <p:spPr>
          <a:xfrm>
            <a:off x="221226" y="3624683"/>
            <a:ext cx="6141474" cy="3167048"/>
          </a:xfrm>
          <a:prstGeom prst="rect">
            <a:avLst/>
          </a:prstGeom>
        </p:spPr>
      </p:pic>
      <p:pic>
        <p:nvPicPr>
          <p:cNvPr id="7" name="Imagen 6"/>
          <p:cNvPicPr>
            <a:picLocks noChangeAspect="1"/>
          </p:cNvPicPr>
          <p:nvPr/>
        </p:nvPicPr>
        <p:blipFill rotWithShape="1">
          <a:blip r:embed="rId2">
            <a:extLst>
              <a:ext uri="{28A0092B-C50C-407E-A947-70E740481C1C}">
                <a14:useLocalDpi xmlns:a14="http://schemas.microsoft.com/office/drawing/2010/main" val="0"/>
              </a:ext>
            </a:extLst>
          </a:blip>
          <a:srcRect l="6409" t="11956" b="75931"/>
          <a:stretch/>
        </p:blipFill>
        <p:spPr>
          <a:xfrm>
            <a:off x="142875" y="2754619"/>
            <a:ext cx="9148664" cy="812914"/>
          </a:xfrm>
          <a:prstGeom prst="rect">
            <a:avLst/>
          </a:prstGeom>
        </p:spPr>
      </p:pic>
      <p:sp>
        <p:nvSpPr>
          <p:cNvPr id="8" name="Rectángulo 7">
            <a:extLst>
              <a:ext uri="{FF2B5EF4-FFF2-40B4-BE49-F238E27FC236}">
                <a16:creationId xmlns:a16="http://schemas.microsoft.com/office/drawing/2014/main" xmlns="" id="{481EE6B3-FCA8-4958-B246-830C99BDC5A8}"/>
              </a:ext>
            </a:extLst>
          </p:cNvPr>
          <p:cNvSpPr/>
          <p:nvPr/>
        </p:nvSpPr>
        <p:spPr>
          <a:xfrm>
            <a:off x="1763714" y="384145"/>
            <a:ext cx="4032249" cy="400110"/>
          </a:xfrm>
          <a:prstGeom prst="rect">
            <a:avLst/>
          </a:prstGeom>
        </p:spPr>
        <p:txBody>
          <a:bodyPr wrap="square">
            <a:spAutoFit/>
          </a:bodyPr>
          <a:lstStyle/>
          <a:p>
            <a:pPr algn="ctr"/>
            <a:r>
              <a:rPr lang="es-CL" sz="2000" b="1" dirty="0">
                <a:solidFill>
                  <a:schemeClr val="bg1"/>
                </a:solidFill>
                <a:latin typeface="Candara"/>
                <a:cs typeface="Candara"/>
              </a:rPr>
              <a:t>Modelos de Calidad</a:t>
            </a:r>
          </a:p>
        </p:txBody>
      </p:sp>
    </p:spTree>
    <p:extLst>
      <p:ext uri="{BB962C8B-B14F-4D97-AF65-F5344CB8AC3E}">
        <p14:creationId xmlns:p14="http://schemas.microsoft.com/office/powerpoint/2010/main" val="841427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21226" y="1267667"/>
            <a:ext cx="8683207" cy="1569660"/>
          </a:xfrm>
          <a:prstGeom prst="rect">
            <a:avLst/>
          </a:prstGeom>
        </p:spPr>
        <p:txBody>
          <a:bodyPr wrap="square">
            <a:spAutoFit/>
          </a:bodyPr>
          <a:lstStyle/>
          <a:p>
            <a:pPr algn="just"/>
            <a:r>
              <a:rPr lang="es-CL" sz="2400" dirty="0">
                <a:latin typeface="Calibri" panose="020F0502020204030204" pitchFamily="34" charset="0"/>
              </a:rPr>
              <a:t>En el </a:t>
            </a:r>
            <a:r>
              <a:rPr lang="es-CL" sz="2400" b="1" dirty="0">
                <a:latin typeface="Calibri" panose="020F0502020204030204" pitchFamily="34" charset="0"/>
              </a:rPr>
              <a:t>nivel 5 optimizado</a:t>
            </a:r>
            <a:r>
              <a:rPr lang="es-CL" sz="2400" dirty="0">
                <a:latin typeface="Calibri" panose="020F0502020204030204" pitchFamily="34" charset="0"/>
              </a:rPr>
              <a:t>, ya se tiene superada la gestión de los procesos y la organización está volcada en la </a:t>
            </a:r>
            <a:r>
              <a:rPr lang="es-CL" sz="2400" b="1" dirty="0">
                <a:latin typeface="Calibri" panose="020F0502020204030204" pitchFamily="34" charset="0"/>
              </a:rPr>
              <a:t>mejora continua de procesos</a:t>
            </a:r>
            <a:r>
              <a:rPr lang="es-CL" sz="2400" dirty="0">
                <a:latin typeface="Calibri" panose="020F0502020204030204" pitchFamily="34" charset="0"/>
              </a:rPr>
              <a:t>. Se hace uso intensivo de las métricas y se gestiona el proceso de innovación. </a:t>
            </a:r>
            <a:endParaRPr lang="es-ES_tradnl" sz="2400" dirty="0">
              <a:solidFill>
                <a:schemeClr val="tx2">
                  <a:lumMod val="50000"/>
                </a:schemeClr>
              </a:solidFill>
              <a:latin typeface="Calibri" panose="020F0502020204030204" pitchFamily="34" charset="0"/>
            </a:endParaRPr>
          </a:p>
        </p:txBody>
      </p:sp>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2047" b="88215"/>
          <a:stretch/>
        </p:blipFill>
        <p:spPr>
          <a:xfrm>
            <a:off x="0" y="2754619"/>
            <a:ext cx="9144000" cy="827139"/>
          </a:xfrm>
          <a:prstGeom prst="rect">
            <a:avLst/>
          </a:prstGeom>
        </p:spPr>
      </p:pic>
      <p:pic>
        <p:nvPicPr>
          <p:cNvPr id="5" name="Imagen 4"/>
          <p:cNvPicPr>
            <a:picLocks noChangeAspect="1"/>
          </p:cNvPicPr>
          <p:nvPr/>
        </p:nvPicPr>
        <p:blipFill rotWithShape="1">
          <a:blip r:embed="rId2">
            <a:extLst>
              <a:ext uri="{28A0092B-C50C-407E-A947-70E740481C1C}">
                <a14:useLocalDpi xmlns:a14="http://schemas.microsoft.com/office/drawing/2010/main" val="0"/>
              </a:ext>
            </a:extLst>
          </a:blip>
          <a:srcRect t="12778"/>
          <a:stretch/>
        </p:blipFill>
        <p:spPr>
          <a:xfrm>
            <a:off x="364408" y="3757296"/>
            <a:ext cx="4893392" cy="3201094"/>
          </a:xfrm>
          <a:prstGeom prst="rect">
            <a:avLst/>
          </a:prstGeom>
        </p:spPr>
      </p:pic>
      <p:sp>
        <p:nvSpPr>
          <p:cNvPr id="8" name="Rectángulo 7">
            <a:extLst>
              <a:ext uri="{FF2B5EF4-FFF2-40B4-BE49-F238E27FC236}">
                <a16:creationId xmlns:a16="http://schemas.microsoft.com/office/drawing/2014/main" xmlns="" id="{B25E5761-728F-4675-91FD-F215774F3933}"/>
              </a:ext>
            </a:extLst>
          </p:cNvPr>
          <p:cNvSpPr/>
          <p:nvPr/>
        </p:nvSpPr>
        <p:spPr>
          <a:xfrm>
            <a:off x="1763714" y="384145"/>
            <a:ext cx="4032249" cy="400110"/>
          </a:xfrm>
          <a:prstGeom prst="rect">
            <a:avLst/>
          </a:prstGeom>
        </p:spPr>
        <p:txBody>
          <a:bodyPr wrap="square">
            <a:spAutoFit/>
          </a:bodyPr>
          <a:lstStyle/>
          <a:p>
            <a:pPr algn="ctr"/>
            <a:r>
              <a:rPr lang="es-CL" sz="2000" b="1" dirty="0">
                <a:solidFill>
                  <a:schemeClr val="bg1"/>
                </a:solidFill>
                <a:latin typeface="Candara"/>
                <a:cs typeface="Candara"/>
              </a:rPr>
              <a:t>Modelos de Calidad</a:t>
            </a:r>
          </a:p>
        </p:txBody>
      </p:sp>
    </p:spTree>
    <p:extLst>
      <p:ext uri="{BB962C8B-B14F-4D97-AF65-F5344CB8AC3E}">
        <p14:creationId xmlns:p14="http://schemas.microsoft.com/office/powerpoint/2010/main" val="2152496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1085850"/>
            <a:ext cx="7696200" cy="5772150"/>
          </a:xfrm>
          <a:prstGeom prst="rect">
            <a:avLst/>
          </a:prstGeom>
        </p:spPr>
      </p:pic>
      <p:sp>
        <p:nvSpPr>
          <p:cNvPr id="7" name="Rectángulo 6">
            <a:extLst>
              <a:ext uri="{FF2B5EF4-FFF2-40B4-BE49-F238E27FC236}">
                <a16:creationId xmlns:a16="http://schemas.microsoft.com/office/drawing/2014/main" xmlns="" id="{971D011C-F96D-4C17-9940-766D25E2D3FC}"/>
              </a:ext>
            </a:extLst>
          </p:cNvPr>
          <p:cNvSpPr/>
          <p:nvPr/>
        </p:nvSpPr>
        <p:spPr>
          <a:xfrm>
            <a:off x="1763714" y="384145"/>
            <a:ext cx="4032249" cy="400110"/>
          </a:xfrm>
          <a:prstGeom prst="rect">
            <a:avLst/>
          </a:prstGeom>
        </p:spPr>
        <p:txBody>
          <a:bodyPr wrap="square">
            <a:spAutoFit/>
          </a:bodyPr>
          <a:lstStyle/>
          <a:p>
            <a:pPr algn="ctr"/>
            <a:r>
              <a:rPr lang="es-CL" sz="2000" b="1" dirty="0">
                <a:solidFill>
                  <a:schemeClr val="bg1"/>
                </a:solidFill>
                <a:latin typeface="Candara"/>
                <a:cs typeface="Candara"/>
              </a:rPr>
              <a:t>Modelos de Calidad</a:t>
            </a:r>
          </a:p>
        </p:txBody>
      </p:sp>
    </p:spTree>
    <p:extLst>
      <p:ext uri="{BB962C8B-B14F-4D97-AF65-F5344CB8AC3E}">
        <p14:creationId xmlns:p14="http://schemas.microsoft.com/office/powerpoint/2010/main" val="2084982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21226" y="1184959"/>
            <a:ext cx="8683207" cy="1200329"/>
          </a:xfrm>
          <a:prstGeom prst="rect">
            <a:avLst/>
          </a:prstGeom>
        </p:spPr>
        <p:txBody>
          <a:bodyPr wrap="square">
            <a:spAutoFit/>
          </a:bodyPr>
          <a:lstStyle/>
          <a:p>
            <a:pPr algn="just"/>
            <a:r>
              <a:rPr lang="es-CL" sz="2400" dirty="0">
                <a:latin typeface="Calibri" panose="020F0502020204030204" pitchFamily="34" charset="0"/>
              </a:rPr>
              <a:t>Para la </a:t>
            </a:r>
            <a:r>
              <a:rPr lang="es-CL" sz="2400" b="1" dirty="0">
                <a:latin typeface="Calibri" panose="020F0502020204030204" pitchFamily="34" charset="0"/>
              </a:rPr>
              <a:t>mejora continua por </a:t>
            </a:r>
            <a:r>
              <a:rPr lang="es-ES_tradnl" sz="2400" b="1" dirty="0">
                <a:latin typeface="Calibri" panose="020F0502020204030204" pitchFamily="34" charset="0"/>
              </a:rPr>
              <a:t>niveles de capacidad</a:t>
            </a:r>
            <a:r>
              <a:rPr lang="es-ES_tradnl" sz="2400" dirty="0">
                <a:latin typeface="Calibri" panose="020F0502020204030204" pitchFamily="34" charset="0"/>
              </a:rPr>
              <a:t>, los niveles definidos son seis, comenzando del nivel cero, esos niveles se aplican por </a:t>
            </a:r>
            <a:r>
              <a:rPr lang="es-ES_tradnl" sz="2400" b="1" dirty="0">
                <a:latin typeface="Calibri" panose="020F0502020204030204" pitchFamily="34" charset="0"/>
              </a:rPr>
              <a:t>áreas</a:t>
            </a:r>
            <a:r>
              <a:rPr lang="es-ES_tradnl" sz="2400" dirty="0">
                <a:latin typeface="Calibri" panose="020F0502020204030204" pitchFamily="34" charset="0"/>
              </a:rPr>
              <a:t> </a:t>
            </a:r>
            <a:r>
              <a:rPr lang="es-ES_tradnl" sz="2400" b="1" dirty="0">
                <a:latin typeface="Calibri" panose="020F0502020204030204" pitchFamily="34" charset="0"/>
              </a:rPr>
              <a:t>individuales </a:t>
            </a:r>
            <a:r>
              <a:rPr lang="es-ES_tradnl" sz="2400" dirty="0">
                <a:latin typeface="Calibri" panose="020F0502020204030204" pitchFamily="34" charset="0"/>
              </a:rPr>
              <a:t>del proceso de desarrollo.</a:t>
            </a:r>
            <a:endParaRPr lang="es-ES_tradnl" sz="2400" dirty="0">
              <a:solidFill>
                <a:schemeClr val="tx2">
                  <a:lumMod val="50000"/>
                </a:schemeClr>
              </a:solidFill>
              <a:latin typeface="Calibri" panose="020F0502020204030204" pitchFamily="34" charset="0"/>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301" y="2601326"/>
            <a:ext cx="4836261" cy="3766024"/>
          </a:xfrm>
          <a:prstGeom prst="rect">
            <a:avLst/>
          </a:prstGeom>
        </p:spPr>
      </p:pic>
      <p:sp>
        <p:nvSpPr>
          <p:cNvPr id="7" name="Rectángulo 6"/>
          <p:cNvSpPr/>
          <p:nvPr/>
        </p:nvSpPr>
        <p:spPr>
          <a:xfrm>
            <a:off x="221226" y="2410610"/>
            <a:ext cx="3600450" cy="2677656"/>
          </a:xfrm>
          <a:prstGeom prst="rect">
            <a:avLst/>
          </a:prstGeom>
        </p:spPr>
        <p:txBody>
          <a:bodyPr wrap="square">
            <a:spAutoFit/>
          </a:bodyPr>
          <a:lstStyle/>
          <a:p>
            <a:pPr algn="just"/>
            <a:r>
              <a:rPr lang="es-ES_tradnl" sz="2400" dirty="0">
                <a:latin typeface="Calibri" panose="020F0502020204030204" pitchFamily="34" charset="0"/>
              </a:rPr>
              <a:t>Es decir, una organización puede lograr un nivel de capacidad para los procesos de requisitos de software y otro nivel distinto de capacidad para el área de mantenimiento. </a:t>
            </a:r>
            <a:endParaRPr lang="es-CL" sz="2400" dirty="0">
              <a:latin typeface="Calibri" panose="020F0502020204030204" pitchFamily="34" charset="0"/>
            </a:endParaRPr>
          </a:p>
        </p:txBody>
      </p:sp>
      <p:sp>
        <p:nvSpPr>
          <p:cNvPr id="8" name="Rectángulo 7">
            <a:extLst>
              <a:ext uri="{FF2B5EF4-FFF2-40B4-BE49-F238E27FC236}">
                <a16:creationId xmlns:a16="http://schemas.microsoft.com/office/drawing/2014/main" xmlns="" id="{171BBCAC-4CEB-486A-A22B-2F45C4343A83}"/>
              </a:ext>
            </a:extLst>
          </p:cNvPr>
          <p:cNvSpPr/>
          <p:nvPr/>
        </p:nvSpPr>
        <p:spPr>
          <a:xfrm>
            <a:off x="1763714" y="384145"/>
            <a:ext cx="4032249" cy="400110"/>
          </a:xfrm>
          <a:prstGeom prst="rect">
            <a:avLst/>
          </a:prstGeom>
        </p:spPr>
        <p:txBody>
          <a:bodyPr wrap="square">
            <a:spAutoFit/>
          </a:bodyPr>
          <a:lstStyle/>
          <a:p>
            <a:pPr algn="ctr"/>
            <a:r>
              <a:rPr lang="es-CL" sz="2000" b="1" dirty="0">
                <a:solidFill>
                  <a:schemeClr val="bg1"/>
                </a:solidFill>
                <a:latin typeface="Candara"/>
                <a:cs typeface="Candara"/>
              </a:rPr>
              <a:t>Modelos de Calidad</a:t>
            </a:r>
          </a:p>
        </p:txBody>
      </p:sp>
    </p:spTree>
    <p:extLst>
      <p:ext uri="{BB962C8B-B14F-4D97-AF65-F5344CB8AC3E}">
        <p14:creationId xmlns:p14="http://schemas.microsoft.com/office/powerpoint/2010/main" val="38352164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21226" y="1252336"/>
            <a:ext cx="8683207" cy="1938992"/>
          </a:xfrm>
          <a:prstGeom prst="rect">
            <a:avLst/>
          </a:prstGeom>
        </p:spPr>
        <p:txBody>
          <a:bodyPr wrap="square">
            <a:spAutoFit/>
          </a:bodyPr>
          <a:lstStyle/>
          <a:p>
            <a:pPr algn="just"/>
            <a:r>
              <a:rPr lang="es-ES_tradnl" sz="2400" dirty="0">
                <a:latin typeface="Calibri" panose="020F0502020204030204" pitchFamily="34" charset="0"/>
              </a:rPr>
              <a:t>Evaluar un nivel de </a:t>
            </a:r>
            <a:r>
              <a:rPr lang="es-ES_tradnl" sz="2400" b="1" dirty="0">
                <a:latin typeface="Calibri" panose="020F0502020204030204" pitchFamily="34" charset="0"/>
              </a:rPr>
              <a:t>madurez o capacidad </a:t>
            </a:r>
            <a:r>
              <a:rPr lang="es-ES_tradnl" sz="2400" dirty="0">
                <a:latin typeface="Calibri" panose="020F0502020204030204" pitchFamily="34" charset="0"/>
              </a:rPr>
              <a:t>implica </a:t>
            </a:r>
            <a:r>
              <a:rPr lang="es-ES_tradnl" sz="2400" b="1" dirty="0">
                <a:latin typeface="Calibri" panose="020F0502020204030204" pitchFamily="34" charset="0"/>
              </a:rPr>
              <a:t>revisar</a:t>
            </a:r>
            <a:r>
              <a:rPr lang="es-ES_tradnl" sz="2400" dirty="0">
                <a:latin typeface="Calibri" panose="020F0502020204030204" pitchFamily="34" charset="0"/>
              </a:rPr>
              <a:t> la </a:t>
            </a:r>
            <a:r>
              <a:rPr lang="es-ES_tradnl" sz="2400" b="1" dirty="0">
                <a:latin typeface="Calibri" panose="020F0502020204030204" pitchFamily="34" charset="0"/>
              </a:rPr>
              <a:t>implementación </a:t>
            </a:r>
            <a:r>
              <a:rPr lang="es-ES_tradnl" sz="2400" dirty="0">
                <a:latin typeface="Calibri" panose="020F0502020204030204" pitchFamily="34" charset="0"/>
              </a:rPr>
              <a:t>satisfactoria de las áreas de procesos involucradas, esto se logra mediante una metodología de evaluación denominada </a:t>
            </a:r>
            <a:r>
              <a:rPr lang="es-ES_tradnl" sz="2400" b="1" dirty="0">
                <a:latin typeface="Calibri" panose="020F0502020204030204" pitchFamily="34" charset="0"/>
              </a:rPr>
              <a:t>SCAMPI</a:t>
            </a:r>
            <a:r>
              <a:rPr lang="es-ES_tradnl" sz="2400" dirty="0">
                <a:latin typeface="Calibri" panose="020F0502020204030204" pitchFamily="34" charset="0"/>
              </a:rPr>
              <a:t> que es la sigla en inglés de método estándar de evaluaciones basadas en CMMI para la mejora de Procesos</a:t>
            </a:r>
            <a:endParaRPr lang="es-ES_tradnl" sz="2400" dirty="0">
              <a:solidFill>
                <a:schemeClr val="tx2">
                  <a:lumMod val="50000"/>
                </a:schemeClr>
              </a:solidFill>
              <a:latin typeface="Calibri" panose="020F0502020204030204" pitchFamily="34" charset="0"/>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6916" y="3133576"/>
            <a:ext cx="5891213" cy="3701632"/>
          </a:xfrm>
          <a:prstGeom prst="rect">
            <a:avLst/>
          </a:prstGeom>
          <a:ln>
            <a:noFill/>
          </a:ln>
          <a:effectLst>
            <a:softEdge rad="112500"/>
          </a:effectLst>
        </p:spPr>
      </p:pic>
      <p:sp>
        <p:nvSpPr>
          <p:cNvPr id="6" name="Rectángulo 5">
            <a:extLst>
              <a:ext uri="{FF2B5EF4-FFF2-40B4-BE49-F238E27FC236}">
                <a16:creationId xmlns:a16="http://schemas.microsoft.com/office/drawing/2014/main" xmlns="" id="{DD00DDCF-CB71-4FAC-A1D3-07B198EDB184}"/>
              </a:ext>
            </a:extLst>
          </p:cNvPr>
          <p:cNvSpPr/>
          <p:nvPr/>
        </p:nvSpPr>
        <p:spPr>
          <a:xfrm>
            <a:off x="1763714" y="384145"/>
            <a:ext cx="4032249" cy="400110"/>
          </a:xfrm>
          <a:prstGeom prst="rect">
            <a:avLst/>
          </a:prstGeom>
        </p:spPr>
        <p:txBody>
          <a:bodyPr wrap="square">
            <a:spAutoFit/>
          </a:bodyPr>
          <a:lstStyle/>
          <a:p>
            <a:pPr algn="ctr"/>
            <a:r>
              <a:rPr lang="es-CL" sz="2000" b="1" dirty="0">
                <a:solidFill>
                  <a:schemeClr val="bg1"/>
                </a:solidFill>
                <a:latin typeface="Candara"/>
                <a:cs typeface="Candara"/>
              </a:rPr>
              <a:t>Modelos de Calidad</a:t>
            </a:r>
          </a:p>
        </p:txBody>
      </p:sp>
    </p:spTree>
    <p:extLst>
      <p:ext uri="{BB962C8B-B14F-4D97-AF65-F5344CB8AC3E}">
        <p14:creationId xmlns:p14="http://schemas.microsoft.com/office/powerpoint/2010/main" val="41205539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xmlns="" id="{13DFBA58-6178-40D7-A11B-BE37958CC1D3}"/>
              </a:ext>
            </a:extLst>
          </p:cNvPr>
          <p:cNvSpPr>
            <a:spLocks noGrp="1"/>
          </p:cNvSpPr>
          <p:nvPr>
            <p:ph type="body" idx="1"/>
          </p:nvPr>
        </p:nvSpPr>
        <p:spPr>
          <a:xfrm>
            <a:off x="0" y="1185916"/>
            <a:ext cx="8555700" cy="5137800"/>
          </a:xfrm>
        </p:spPr>
        <p:txBody>
          <a:bodyPr>
            <a:normAutofit/>
          </a:bodyPr>
          <a:lstStyle/>
          <a:p>
            <a:pPr algn="just">
              <a:buClr>
                <a:srgbClr val="00A0DE"/>
              </a:buClr>
              <a:buFont typeface="Wingdings" panose="05000000000000000000" pitchFamily="2" charset="2"/>
              <a:buChar char="Ø"/>
            </a:pPr>
            <a:r>
              <a:rPr lang="es-CL" dirty="0">
                <a:solidFill>
                  <a:schemeClr val="tx1">
                    <a:lumMod val="90000"/>
                    <a:lumOff val="10000"/>
                  </a:schemeClr>
                </a:solidFill>
              </a:rPr>
              <a:t>Proporciona un marco de trabajo coherente para la </a:t>
            </a:r>
            <a:r>
              <a:rPr lang="es-CL" sz="2800" b="1" dirty="0">
                <a:solidFill>
                  <a:schemeClr val="tx1">
                    <a:lumMod val="90000"/>
                    <a:lumOff val="10000"/>
                  </a:schemeClr>
                </a:solidFill>
              </a:rPr>
              <a:t>evaluación de procesos software </a:t>
            </a:r>
            <a:r>
              <a:rPr lang="es-CL" dirty="0">
                <a:solidFill>
                  <a:schemeClr val="tx1">
                    <a:lumMod val="90000"/>
                    <a:lumOff val="10000"/>
                  </a:schemeClr>
                </a:solidFill>
              </a:rPr>
              <a:t>que sustituye las diferentes partes de la norma ISO/IEC 15504.</a:t>
            </a:r>
          </a:p>
          <a:p>
            <a:pPr algn="just">
              <a:buClr>
                <a:srgbClr val="00A0DE"/>
              </a:buClr>
              <a:buFont typeface="Wingdings" panose="05000000000000000000" pitchFamily="2" charset="2"/>
              <a:buChar char="Ø"/>
            </a:pPr>
            <a:r>
              <a:rPr lang="es-CL" dirty="0" smtClean="0">
                <a:solidFill>
                  <a:schemeClr val="tx1">
                    <a:lumMod val="90000"/>
                    <a:lumOff val="10000"/>
                  </a:schemeClr>
                </a:solidFill>
              </a:rPr>
              <a:t>Permite</a:t>
            </a:r>
            <a:r>
              <a:rPr lang="es-CL" dirty="0">
                <a:solidFill>
                  <a:schemeClr val="tx1">
                    <a:lumMod val="90000"/>
                    <a:lumOff val="10000"/>
                  </a:schemeClr>
                </a:solidFill>
              </a:rPr>
              <a:t>:</a:t>
            </a:r>
          </a:p>
          <a:p>
            <a:pPr lvl="1" algn="just">
              <a:buClr>
                <a:srgbClr val="00A0DE"/>
              </a:buClr>
              <a:buFont typeface="Wingdings" panose="05000000000000000000" pitchFamily="2" charset="2"/>
              <a:buChar char="Ø"/>
            </a:pPr>
            <a:r>
              <a:rPr lang="es-CL" sz="2400" dirty="0">
                <a:solidFill>
                  <a:schemeClr val="tx1">
                    <a:lumMod val="90000"/>
                    <a:lumOff val="10000"/>
                  </a:schemeClr>
                </a:solidFill>
                <a:latin typeface="Calibri" panose="020F0502020204030204" pitchFamily="34" charset="0"/>
              </a:rPr>
              <a:t>Comprender el estado de sus propios procesos buscando la mejora de los mismos.</a:t>
            </a:r>
          </a:p>
          <a:p>
            <a:pPr lvl="1" algn="just">
              <a:buClr>
                <a:srgbClr val="00A0DE"/>
              </a:buClr>
              <a:buFont typeface="Wingdings" panose="05000000000000000000" pitchFamily="2" charset="2"/>
              <a:buChar char="Ø"/>
            </a:pPr>
            <a:r>
              <a:rPr lang="es-CL" sz="2400" dirty="0">
                <a:solidFill>
                  <a:schemeClr val="tx1">
                    <a:lumMod val="90000"/>
                    <a:lumOff val="10000"/>
                  </a:schemeClr>
                </a:solidFill>
                <a:latin typeface="Calibri" panose="020F0502020204030204" pitchFamily="34" charset="0"/>
              </a:rPr>
              <a:t>Determinar la idoneidad de sus propios procesos para un requerimiento en particular o para un conjunto de requerimientos.</a:t>
            </a:r>
          </a:p>
          <a:p>
            <a:pPr lvl="1" algn="just">
              <a:buClr>
                <a:srgbClr val="00A0DE"/>
              </a:buClr>
              <a:buFont typeface="Wingdings" panose="05000000000000000000" pitchFamily="2" charset="2"/>
              <a:buChar char="Ø"/>
            </a:pPr>
            <a:r>
              <a:rPr lang="es-CL" sz="2400" dirty="0">
                <a:solidFill>
                  <a:schemeClr val="tx1">
                    <a:lumMod val="90000"/>
                    <a:lumOff val="10000"/>
                  </a:schemeClr>
                </a:solidFill>
                <a:latin typeface="Calibri" panose="020F0502020204030204" pitchFamily="34" charset="0"/>
              </a:rPr>
              <a:t>Determinar la idoneidad de los procesos de otra organización para un contrato específico o para un conjunto de contratos.</a:t>
            </a:r>
          </a:p>
          <a:p>
            <a:pPr algn="just">
              <a:buClr>
                <a:srgbClr val="00A0DE"/>
              </a:buClr>
              <a:buFont typeface="Wingdings" panose="05000000000000000000" pitchFamily="2" charset="2"/>
              <a:buChar char="Ø"/>
            </a:pPr>
            <a:endParaRPr lang="es-CL" dirty="0">
              <a:solidFill>
                <a:schemeClr val="tx1">
                  <a:lumMod val="90000"/>
                  <a:lumOff val="10000"/>
                </a:schemeClr>
              </a:solidFill>
            </a:endParaRPr>
          </a:p>
        </p:txBody>
      </p:sp>
      <p:pic>
        <p:nvPicPr>
          <p:cNvPr id="2050" name="Picture 2" descr="ISO 33000">
            <a:extLst>
              <a:ext uri="{FF2B5EF4-FFF2-40B4-BE49-F238E27FC236}">
                <a16:creationId xmlns:a16="http://schemas.microsoft.com/office/drawing/2014/main" xmlns="" id="{9256304D-125E-4EE8-A869-6E8FDCA54D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53" r="30546"/>
          <a:stretch/>
        </p:blipFill>
        <p:spPr bwMode="auto">
          <a:xfrm>
            <a:off x="5419985" y="5331694"/>
            <a:ext cx="3015916" cy="13629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xmlns="" id="{E7C2BD95-F176-4EF7-91BA-658660E74ABE}"/>
              </a:ext>
            </a:extLst>
          </p:cNvPr>
          <p:cNvSpPr/>
          <p:nvPr/>
        </p:nvSpPr>
        <p:spPr>
          <a:xfrm>
            <a:off x="1763713" y="353367"/>
            <a:ext cx="4032249" cy="461665"/>
          </a:xfrm>
          <a:prstGeom prst="rect">
            <a:avLst/>
          </a:prstGeom>
        </p:spPr>
        <p:txBody>
          <a:bodyPr wrap="square">
            <a:spAutoFit/>
          </a:bodyPr>
          <a:lstStyle/>
          <a:p>
            <a:pPr algn="ctr"/>
            <a:r>
              <a:rPr lang="es-CL" sz="2400" b="1" dirty="0">
                <a:solidFill>
                  <a:schemeClr val="bg1"/>
                </a:solidFill>
                <a:latin typeface="Candara"/>
                <a:cs typeface="Candara"/>
              </a:rPr>
              <a:t>Familia de ISO 33000</a:t>
            </a:r>
          </a:p>
        </p:txBody>
      </p:sp>
    </p:spTree>
    <p:extLst>
      <p:ext uri="{BB962C8B-B14F-4D97-AF65-F5344CB8AC3E}">
        <p14:creationId xmlns:p14="http://schemas.microsoft.com/office/powerpoint/2010/main" val="26725645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xmlns="" id="{80E175BD-C7AB-4B1F-9CE7-88E254EF5F0C}"/>
              </a:ext>
            </a:extLst>
          </p:cNvPr>
          <p:cNvSpPr>
            <a:spLocks noGrp="1"/>
          </p:cNvSpPr>
          <p:nvPr>
            <p:ph type="body" idx="1"/>
          </p:nvPr>
        </p:nvSpPr>
        <p:spPr/>
        <p:txBody>
          <a:bodyPr/>
          <a:lstStyle/>
          <a:p>
            <a:pPr>
              <a:buClr>
                <a:srgbClr val="00A0DE"/>
              </a:buClr>
            </a:pPr>
            <a:r>
              <a:rPr lang="es-CL" dirty="0">
                <a:solidFill>
                  <a:schemeClr val="tx1">
                    <a:lumMod val="90000"/>
                    <a:lumOff val="10000"/>
                  </a:schemeClr>
                </a:solidFill>
              </a:rPr>
              <a:t>El modelo para evaluar la madurez establece como alcance cinco niveles de madurez para clasificar el desarrollo de software de las organizaciones.</a:t>
            </a:r>
          </a:p>
        </p:txBody>
      </p:sp>
      <p:graphicFrame>
        <p:nvGraphicFramePr>
          <p:cNvPr id="4" name="Diagrama 3">
            <a:extLst>
              <a:ext uri="{FF2B5EF4-FFF2-40B4-BE49-F238E27FC236}">
                <a16:creationId xmlns:a16="http://schemas.microsoft.com/office/drawing/2014/main" xmlns="" id="{41678C2D-58ED-4E3F-89BE-EB486A8340A8}"/>
              </a:ext>
            </a:extLst>
          </p:cNvPr>
          <p:cNvGraphicFramePr/>
          <p:nvPr>
            <p:extLst>
              <p:ext uri="{D42A27DB-BD31-4B8C-83A1-F6EECF244321}">
                <p14:modId xmlns:p14="http://schemas.microsoft.com/office/powerpoint/2010/main" val="2439144124"/>
              </p:ext>
            </p:extLst>
          </p:nvPr>
        </p:nvGraphicFramePr>
        <p:xfrm>
          <a:off x="3793958" y="3581094"/>
          <a:ext cx="4572000" cy="25545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ángulo 4">
            <a:extLst>
              <a:ext uri="{FF2B5EF4-FFF2-40B4-BE49-F238E27FC236}">
                <a16:creationId xmlns:a16="http://schemas.microsoft.com/office/drawing/2014/main" xmlns="" id="{14D5A1D0-983B-4F31-8084-3002EDFD9B0C}"/>
              </a:ext>
            </a:extLst>
          </p:cNvPr>
          <p:cNvSpPr/>
          <p:nvPr/>
        </p:nvSpPr>
        <p:spPr>
          <a:xfrm>
            <a:off x="1763714" y="353367"/>
            <a:ext cx="4032249" cy="461665"/>
          </a:xfrm>
          <a:prstGeom prst="rect">
            <a:avLst/>
          </a:prstGeom>
        </p:spPr>
        <p:txBody>
          <a:bodyPr wrap="square">
            <a:spAutoFit/>
          </a:bodyPr>
          <a:lstStyle/>
          <a:p>
            <a:pPr algn="ctr"/>
            <a:r>
              <a:rPr lang="es-CL" sz="2400" b="1" dirty="0">
                <a:solidFill>
                  <a:schemeClr val="bg1"/>
                </a:solidFill>
                <a:latin typeface="Candara"/>
                <a:cs typeface="Candara"/>
              </a:rPr>
              <a:t>Familia de ISO 33000</a:t>
            </a:r>
          </a:p>
        </p:txBody>
      </p:sp>
    </p:spTree>
    <p:extLst>
      <p:ext uri="{BB962C8B-B14F-4D97-AF65-F5344CB8AC3E}">
        <p14:creationId xmlns:p14="http://schemas.microsoft.com/office/powerpoint/2010/main" val="3691120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ángulo 1"/>
          <p:cNvSpPr/>
          <p:nvPr/>
        </p:nvSpPr>
        <p:spPr>
          <a:xfrm>
            <a:off x="142875" y="1470699"/>
            <a:ext cx="5653088" cy="4093428"/>
          </a:xfrm>
          <a:prstGeom prst="rect">
            <a:avLst/>
          </a:prstGeom>
        </p:spPr>
        <p:txBody>
          <a:bodyPr wrap="square">
            <a:spAutoFit/>
          </a:bodyPr>
          <a:lstStyle/>
          <a:p>
            <a:pPr algn="just"/>
            <a:r>
              <a:rPr lang="es-CL" sz="2000" dirty="0"/>
              <a:t>Hasta ahora, hemos revisado en esta asignatura aspectos relativos al la ingeniería de software, metodologías de desarrollo, ciclo de vida del software, de  os sistemas y de los proyectos, señalando algunos estándares aplicables a ellos, sin embargo, cabe preguntarnos si realmente ¿</a:t>
            </a:r>
            <a:r>
              <a:rPr lang="es-CL" sz="2000" b="1" dirty="0"/>
              <a:t>estamos realizando los proyectos y desarrollos de software correctamente? </a:t>
            </a:r>
            <a:r>
              <a:rPr lang="es-CL" sz="2000" dirty="0"/>
              <a:t>y si nuestro producto ¿</a:t>
            </a:r>
            <a:r>
              <a:rPr lang="es-CL" sz="2000" b="1" dirty="0"/>
              <a:t>cumple con lo que solicitó el cliente?</a:t>
            </a:r>
            <a:r>
              <a:rPr lang="es-CL" sz="2000" dirty="0"/>
              <a:t>, en esta experiencia abordaremos aspectos relacionados con modelos de calidad y la sus respectivos </a:t>
            </a:r>
            <a:r>
              <a:rPr lang="es-CL" sz="2000" b="1" dirty="0"/>
              <a:t>estándares de calidad</a:t>
            </a:r>
            <a:r>
              <a:rPr lang="es-CL" sz="2000" dirty="0"/>
              <a:t>.</a:t>
            </a:r>
            <a:endParaRPr lang="es-ES_tradnl" sz="2000" dirty="0">
              <a:solidFill>
                <a:schemeClr val="tx2">
                  <a:lumMod val="50000"/>
                </a:schemeClr>
              </a:solidFill>
            </a:endParaRPr>
          </a:p>
        </p:txBody>
      </p:sp>
      <p:sp>
        <p:nvSpPr>
          <p:cNvPr id="6" name="Rectángulo 5"/>
          <p:cNvSpPr/>
          <p:nvPr/>
        </p:nvSpPr>
        <p:spPr>
          <a:xfrm>
            <a:off x="1732547" y="326116"/>
            <a:ext cx="4437247" cy="461665"/>
          </a:xfrm>
          <a:prstGeom prst="rect">
            <a:avLst/>
          </a:prstGeom>
        </p:spPr>
        <p:txBody>
          <a:bodyPr wrap="square">
            <a:spAutoFit/>
          </a:bodyPr>
          <a:lstStyle/>
          <a:p>
            <a:pPr algn="ctr"/>
            <a:r>
              <a:rPr lang="es-CL" sz="2400" b="1" dirty="0">
                <a:solidFill>
                  <a:schemeClr val="bg1"/>
                </a:solidFill>
                <a:latin typeface="Candara"/>
                <a:cs typeface="Candara"/>
              </a:rPr>
              <a:t>Modelos  de Calidad</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016" y="2274771"/>
            <a:ext cx="2656054" cy="2656054"/>
          </a:xfrm>
          <a:prstGeom prst="rect">
            <a:avLst/>
          </a:prstGeom>
        </p:spPr>
      </p:pic>
      <p:sp>
        <p:nvSpPr>
          <p:cNvPr id="3" name="CuadroTexto 2">
            <a:extLst>
              <a:ext uri="{FF2B5EF4-FFF2-40B4-BE49-F238E27FC236}">
                <a16:creationId xmlns:a16="http://schemas.microsoft.com/office/drawing/2014/main" xmlns="" id="{B6A7364D-BCAC-46C0-8B4D-839819DC2636}"/>
              </a:ext>
            </a:extLst>
          </p:cNvPr>
          <p:cNvSpPr txBox="1"/>
          <p:nvPr/>
        </p:nvSpPr>
        <p:spPr>
          <a:xfrm>
            <a:off x="6785811" y="5291048"/>
            <a:ext cx="1272464" cy="369332"/>
          </a:xfrm>
          <a:prstGeom prst="rect">
            <a:avLst/>
          </a:prstGeom>
          <a:noFill/>
        </p:spPr>
        <p:txBody>
          <a:bodyPr wrap="none" rtlCol="0">
            <a:spAutoFit/>
          </a:bodyPr>
          <a:lstStyle/>
          <a:p>
            <a:r>
              <a:rPr lang="es-ES_tradnl" dirty="0"/>
              <a:t>Actualizado</a:t>
            </a:r>
            <a:endParaRPr lang="es-CL"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xmlns="" id="{F3252FA7-0F94-43F5-B719-090303C26656}"/>
              </a:ext>
            </a:extLst>
          </p:cNvPr>
          <p:cNvSpPr>
            <a:spLocks noGrp="1"/>
          </p:cNvSpPr>
          <p:nvPr>
            <p:ph type="body" idx="1"/>
          </p:nvPr>
        </p:nvSpPr>
        <p:spPr/>
        <p:txBody>
          <a:bodyPr>
            <a:normAutofit/>
          </a:bodyPr>
          <a:lstStyle/>
          <a:p>
            <a:pPr algn="just">
              <a:buClr>
                <a:srgbClr val="00A0DE"/>
              </a:buClr>
            </a:pPr>
            <a:r>
              <a:rPr lang="es-CL" sz="2800" dirty="0">
                <a:solidFill>
                  <a:schemeClr val="tx1">
                    <a:lumMod val="90000"/>
                    <a:lumOff val="10000"/>
                  </a:schemeClr>
                </a:solidFill>
              </a:rPr>
              <a:t>Nivel 1: Básico</a:t>
            </a:r>
          </a:p>
          <a:p>
            <a:pPr lvl="1" algn="just"/>
            <a:r>
              <a:rPr lang="es-CL" sz="2400" dirty="0">
                <a:solidFill>
                  <a:schemeClr val="tx1">
                    <a:lumMod val="90000"/>
                    <a:lumOff val="10000"/>
                  </a:schemeClr>
                </a:solidFill>
                <a:latin typeface="Calibri" panose="020F0502020204030204" pitchFamily="34" charset="0"/>
              </a:rPr>
              <a:t>Se demuestra el logro del propósito de los procesos. Los procesos son identificados y existen los productos de trabajo de su ejecución.</a:t>
            </a:r>
          </a:p>
          <a:p>
            <a:pPr algn="just">
              <a:buClr>
                <a:srgbClr val="00A0DE"/>
              </a:buClr>
            </a:pPr>
            <a:r>
              <a:rPr lang="es-CL" sz="2800" dirty="0">
                <a:solidFill>
                  <a:schemeClr val="tx1">
                    <a:lumMod val="90000"/>
                    <a:lumOff val="10000"/>
                  </a:schemeClr>
                </a:solidFill>
              </a:rPr>
              <a:t>Nivel 2: Gestionado</a:t>
            </a:r>
          </a:p>
          <a:p>
            <a:pPr lvl="1" algn="just"/>
            <a:r>
              <a:rPr lang="es-CL" sz="2400" dirty="0">
                <a:solidFill>
                  <a:schemeClr val="tx1">
                    <a:lumMod val="90000"/>
                    <a:lumOff val="10000"/>
                  </a:schemeClr>
                </a:solidFill>
                <a:latin typeface="Calibri" panose="020F0502020204030204" pitchFamily="34" charset="0"/>
              </a:rPr>
              <a:t>La organización demuestra la gestión de la ejecución de sus procesos (planificación, supervisión y ajuste) y de los productos de trabajo asociados (están debidamente documentados, establecidos, controlados y mantenidos).</a:t>
            </a:r>
          </a:p>
          <a:p>
            <a:pPr algn="just">
              <a:buClr>
                <a:srgbClr val="00A0DE"/>
              </a:buClr>
            </a:pPr>
            <a:r>
              <a:rPr lang="es-CL" sz="2800" dirty="0">
                <a:solidFill>
                  <a:schemeClr val="tx1">
                    <a:lumMod val="90000"/>
                    <a:lumOff val="10000"/>
                  </a:schemeClr>
                </a:solidFill>
              </a:rPr>
              <a:t>Nivel 3: Establecido</a:t>
            </a:r>
          </a:p>
          <a:p>
            <a:pPr lvl="1" algn="just"/>
            <a:r>
              <a:rPr lang="es-CL" sz="2400" dirty="0">
                <a:solidFill>
                  <a:schemeClr val="tx1">
                    <a:lumMod val="90000"/>
                    <a:lumOff val="10000"/>
                  </a:schemeClr>
                </a:solidFill>
                <a:latin typeface="Calibri" panose="020F0502020204030204" pitchFamily="34" charset="0"/>
              </a:rPr>
              <a:t>La organización demuestra la efectiva definición, mejora, despliegue y aseguramiento de sus procesos.</a:t>
            </a:r>
          </a:p>
        </p:txBody>
      </p:sp>
      <p:sp>
        <p:nvSpPr>
          <p:cNvPr id="3" name="Rectángulo 2">
            <a:extLst>
              <a:ext uri="{FF2B5EF4-FFF2-40B4-BE49-F238E27FC236}">
                <a16:creationId xmlns:a16="http://schemas.microsoft.com/office/drawing/2014/main" xmlns="" id="{4B9B767A-811F-4EAD-90B4-0FEF96A9DB2C}"/>
              </a:ext>
            </a:extLst>
          </p:cNvPr>
          <p:cNvSpPr/>
          <p:nvPr/>
        </p:nvSpPr>
        <p:spPr>
          <a:xfrm>
            <a:off x="1763714" y="353367"/>
            <a:ext cx="4032250" cy="461665"/>
          </a:xfrm>
          <a:prstGeom prst="rect">
            <a:avLst/>
          </a:prstGeom>
        </p:spPr>
        <p:txBody>
          <a:bodyPr wrap="square">
            <a:spAutoFit/>
          </a:bodyPr>
          <a:lstStyle/>
          <a:p>
            <a:pPr algn="ctr"/>
            <a:r>
              <a:rPr lang="es-CL" sz="2400" b="1" dirty="0">
                <a:solidFill>
                  <a:schemeClr val="bg1"/>
                </a:solidFill>
                <a:latin typeface="Candara"/>
                <a:cs typeface="Candara"/>
              </a:rPr>
              <a:t>Niveles ISO 33000</a:t>
            </a:r>
          </a:p>
        </p:txBody>
      </p:sp>
    </p:spTree>
    <p:extLst>
      <p:ext uri="{BB962C8B-B14F-4D97-AF65-F5344CB8AC3E}">
        <p14:creationId xmlns:p14="http://schemas.microsoft.com/office/powerpoint/2010/main" val="2810027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xmlns="" id="{F3252FA7-0F94-43F5-B719-090303C26656}"/>
              </a:ext>
            </a:extLst>
          </p:cNvPr>
          <p:cNvSpPr>
            <a:spLocks noGrp="1"/>
          </p:cNvSpPr>
          <p:nvPr>
            <p:ph type="body" idx="1"/>
          </p:nvPr>
        </p:nvSpPr>
        <p:spPr/>
        <p:txBody>
          <a:bodyPr>
            <a:noAutofit/>
          </a:bodyPr>
          <a:lstStyle/>
          <a:p>
            <a:pPr algn="just">
              <a:buClr>
                <a:srgbClr val="00A0DE"/>
              </a:buClr>
            </a:pPr>
            <a:r>
              <a:rPr lang="es-CL" sz="2800" dirty="0">
                <a:solidFill>
                  <a:schemeClr val="tx1">
                    <a:lumMod val="90000"/>
                    <a:lumOff val="10000"/>
                  </a:schemeClr>
                </a:solidFill>
              </a:rPr>
              <a:t>Nivel 4: Predecible</a:t>
            </a:r>
          </a:p>
          <a:p>
            <a:pPr lvl="1" algn="just"/>
            <a:r>
              <a:rPr lang="es-CL" sz="2400" dirty="0">
                <a:solidFill>
                  <a:schemeClr val="tx1">
                    <a:lumMod val="90000"/>
                    <a:lumOff val="10000"/>
                  </a:schemeClr>
                </a:solidFill>
                <a:latin typeface="Calibri" panose="020F0502020204030204" pitchFamily="34" charset="0"/>
              </a:rPr>
              <a:t>La organización demuestra un efectivo análisis y control cuantitativo de los procesos que considera son fundamentales para la consecución de sus objetivos de negocio. Para ello, las necesidades de gestión cuantitativa son identificadas, los datos de medición son recogidos y analizados para identificar las causas de variación asignables. Se toman acciones correctivas para tratar las causas asignables de la variación.</a:t>
            </a:r>
          </a:p>
          <a:p>
            <a:pPr algn="just">
              <a:buClr>
                <a:srgbClr val="00A0DE"/>
              </a:buClr>
            </a:pPr>
            <a:r>
              <a:rPr lang="es-CL" sz="2800" dirty="0">
                <a:solidFill>
                  <a:schemeClr val="tx1">
                    <a:lumMod val="90000"/>
                    <a:lumOff val="10000"/>
                  </a:schemeClr>
                </a:solidFill>
              </a:rPr>
              <a:t>Nivel 5: Innovado</a:t>
            </a:r>
          </a:p>
          <a:p>
            <a:pPr lvl="1" algn="just"/>
            <a:r>
              <a:rPr lang="es-CL" sz="2400" dirty="0">
                <a:solidFill>
                  <a:schemeClr val="tx1">
                    <a:lumMod val="90000"/>
                    <a:lumOff val="10000"/>
                  </a:schemeClr>
                </a:solidFill>
                <a:latin typeface="Calibri" panose="020F0502020204030204" pitchFamily="34" charset="0"/>
              </a:rPr>
              <a:t>La organización demuestra innovación de estos procesos y su correspondiente implementación de la innovación en los procesos que considera fundamentales para conseguir sus objetivos de negocio.</a:t>
            </a:r>
          </a:p>
          <a:p>
            <a:pPr algn="just"/>
            <a:endParaRPr lang="es-CL" sz="2800" dirty="0">
              <a:solidFill>
                <a:schemeClr val="tx1">
                  <a:lumMod val="90000"/>
                  <a:lumOff val="10000"/>
                </a:schemeClr>
              </a:solidFill>
            </a:endParaRPr>
          </a:p>
        </p:txBody>
      </p:sp>
      <p:sp>
        <p:nvSpPr>
          <p:cNvPr id="3" name="Rectángulo 2">
            <a:extLst>
              <a:ext uri="{FF2B5EF4-FFF2-40B4-BE49-F238E27FC236}">
                <a16:creationId xmlns:a16="http://schemas.microsoft.com/office/drawing/2014/main" xmlns="" id="{9E8550EF-FC79-4C25-9697-96AE51951242}"/>
              </a:ext>
            </a:extLst>
          </p:cNvPr>
          <p:cNvSpPr/>
          <p:nvPr/>
        </p:nvSpPr>
        <p:spPr>
          <a:xfrm>
            <a:off x="1763714" y="353367"/>
            <a:ext cx="4032249" cy="461665"/>
          </a:xfrm>
          <a:prstGeom prst="rect">
            <a:avLst/>
          </a:prstGeom>
        </p:spPr>
        <p:txBody>
          <a:bodyPr wrap="square">
            <a:spAutoFit/>
          </a:bodyPr>
          <a:lstStyle/>
          <a:p>
            <a:pPr algn="ctr"/>
            <a:r>
              <a:rPr lang="es-CL" sz="2400" b="1" dirty="0">
                <a:solidFill>
                  <a:schemeClr val="bg1"/>
                </a:solidFill>
                <a:latin typeface="Candara"/>
                <a:cs typeface="Candara"/>
              </a:rPr>
              <a:t>Niveles ISO 33000</a:t>
            </a:r>
          </a:p>
        </p:txBody>
      </p:sp>
    </p:spTree>
    <p:extLst>
      <p:ext uri="{BB962C8B-B14F-4D97-AF65-F5344CB8AC3E}">
        <p14:creationId xmlns:p14="http://schemas.microsoft.com/office/powerpoint/2010/main" val="36481927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83" y="3326853"/>
            <a:ext cx="6505826" cy="3296970"/>
          </a:xfrm>
          <a:prstGeom prst="rect">
            <a:avLst/>
          </a:prstGeom>
        </p:spPr>
      </p:pic>
      <p:sp>
        <p:nvSpPr>
          <p:cNvPr id="2" name="Rectángulo 1"/>
          <p:cNvSpPr/>
          <p:nvPr/>
        </p:nvSpPr>
        <p:spPr>
          <a:xfrm>
            <a:off x="244893" y="1329376"/>
            <a:ext cx="8683207" cy="2308324"/>
          </a:xfrm>
          <a:prstGeom prst="rect">
            <a:avLst/>
          </a:prstGeom>
        </p:spPr>
        <p:txBody>
          <a:bodyPr wrap="square">
            <a:spAutoFit/>
          </a:bodyPr>
          <a:lstStyle/>
          <a:p>
            <a:pPr algn="just"/>
            <a:r>
              <a:rPr lang="es-ES_tradnl" sz="2400" dirty="0">
                <a:latin typeface="Calibri" panose="020F0502020204030204" pitchFamily="34" charset="0"/>
              </a:rPr>
              <a:t>Como resumen, podemos </a:t>
            </a:r>
            <a:r>
              <a:rPr lang="es-ES_tradnl" sz="2400" b="1" dirty="0">
                <a:latin typeface="Calibri" panose="020F0502020204030204" pitchFamily="34" charset="0"/>
              </a:rPr>
              <a:t>lograr un producto de calidad</a:t>
            </a:r>
            <a:r>
              <a:rPr lang="es-ES_tradnl" sz="2400" dirty="0">
                <a:latin typeface="Calibri" panose="020F0502020204030204" pitchFamily="34" charset="0"/>
              </a:rPr>
              <a:t> en la medida que </a:t>
            </a:r>
            <a:r>
              <a:rPr lang="es-ES_tradnl" sz="2400" b="1" dirty="0">
                <a:latin typeface="Calibri" panose="020F0502020204030204" pitchFamily="34" charset="0"/>
              </a:rPr>
              <a:t>aplicamos estándares o modelos de calidad</a:t>
            </a:r>
            <a:r>
              <a:rPr lang="es-ES_tradnl" sz="2400" dirty="0">
                <a:latin typeface="Calibri" panose="020F0502020204030204" pitchFamily="34" charset="0"/>
              </a:rPr>
              <a:t>, tanto al </a:t>
            </a:r>
            <a:r>
              <a:rPr lang="es-ES_tradnl" sz="2400" b="1" dirty="0">
                <a:latin typeface="Calibri" panose="020F0502020204030204" pitchFamily="34" charset="0"/>
              </a:rPr>
              <a:t>producto </a:t>
            </a:r>
            <a:r>
              <a:rPr lang="es-ES_tradnl" sz="2400" dirty="0">
                <a:latin typeface="Calibri" panose="020F0502020204030204" pitchFamily="34" charset="0"/>
              </a:rPr>
              <a:t>creado como al </a:t>
            </a:r>
            <a:r>
              <a:rPr lang="es-ES_tradnl" sz="2400" b="1" dirty="0">
                <a:latin typeface="Calibri" panose="020F0502020204030204" pitchFamily="34" charset="0"/>
              </a:rPr>
              <a:t>proceso</a:t>
            </a:r>
            <a:r>
              <a:rPr lang="es-ES_tradnl" sz="2400" dirty="0">
                <a:latin typeface="Calibri" panose="020F0502020204030204" pitchFamily="34" charset="0"/>
              </a:rPr>
              <a:t> de fabricación y estos niveles de calidad pueden ser medidos a través de </a:t>
            </a:r>
            <a:r>
              <a:rPr lang="es-ES_tradnl" sz="2400" b="1" dirty="0">
                <a:latin typeface="Calibri" panose="020F0502020204030204" pitchFamily="34" charset="0"/>
              </a:rPr>
              <a:t>métricas de cumplimiento </a:t>
            </a:r>
            <a:r>
              <a:rPr lang="es-ES_tradnl" sz="2400" dirty="0">
                <a:latin typeface="Calibri" panose="020F0502020204030204" pitchFamily="34" charset="0"/>
              </a:rPr>
              <a:t>o implementación de procesos claves para el desarrollo bajo un contexto de calidad.</a:t>
            </a:r>
            <a:endParaRPr lang="es-ES_tradnl" sz="2400" dirty="0">
              <a:solidFill>
                <a:schemeClr val="tx2">
                  <a:lumMod val="50000"/>
                </a:schemeClr>
              </a:solidFill>
              <a:latin typeface="Calibri" panose="020F0502020204030204" pitchFamily="34" charset="0"/>
            </a:endParaRPr>
          </a:p>
        </p:txBody>
      </p:sp>
      <p:sp>
        <p:nvSpPr>
          <p:cNvPr id="6" name="Rectángulo 5"/>
          <p:cNvSpPr/>
          <p:nvPr/>
        </p:nvSpPr>
        <p:spPr>
          <a:xfrm>
            <a:off x="1763714" y="384145"/>
            <a:ext cx="4032249" cy="400110"/>
          </a:xfrm>
          <a:prstGeom prst="rect">
            <a:avLst/>
          </a:prstGeom>
        </p:spPr>
        <p:txBody>
          <a:bodyPr wrap="square">
            <a:spAutoFit/>
          </a:bodyPr>
          <a:lstStyle/>
          <a:p>
            <a:pPr algn="ctr"/>
            <a:r>
              <a:rPr lang="es-CL" sz="2000" b="1" dirty="0">
                <a:solidFill>
                  <a:schemeClr val="bg1"/>
                </a:solidFill>
                <a:latin typeface="Candara"/>
                <a:cs typeface="Candara"/>
              </a:rPr>
              <a:t>Modelos de Calidad</a:t>
            </a:r>
          </a:p>
        </p:txBody>
      </p:sp>
      <p:pic>
        <p:nvPicPr>
          <p:cNvPr id="4" name="Imagen 3">
            <a:extLst>
              <a:ext uri="{FF2B5EF4-FFF2-40B4-BE49-F238E27FC236}">
                <a16:creationId xmlns:a16="http://schemas.microsoft.com/office/drawing/2014/main" xmlns="" id="{80A266C4-48DE-4E2D-8B88-0909F283F8C8}"/>
              </a:ext>
            </a:extLst>
          </p:cNvPr>
          <p:cNvPicPr>
            <a:picLocks noChangeAspect="1"/>
          </p:cNvPicPr>
          <p:nvPr/>
        </p:nvPicPr>
        <p:blipFill>
          <a:blip r:embed="rId3"/>
          <a:stretch>
            <a:fillRect/>
          </a:stretch>
        </p:blipFill>
        <p:spPr>
          <a:xfrm>
            <a:off x="6555029" y="5246201"/>
            <a:ext cx="1905352" cy="750338"/>
          </a:xfrm>
          <a:prstGeom prst="rect">
            <a:avLst/>
          </a:prstGeom>
        </p:spPr>
      </p:pic>
    </p:spTree>
    <p:extLst>
      <p:ext uri="{BB962C8B-B14F-4D97-AF65-F5344CB8AC3E}">
        <p14:creationId xmlns:p14="http://schemas.microsoft.com/office/powerpoint/2010/main" val="85481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xmlns="" id="{BA27F0DA-4527-4BC8-9C78-D6D8C8FA91AA}"/>
              </a:ext>
            </a:extLst>
          </p:cNvPr>
          <p:cNvSpPr txBox="1"/>
          <p:nvPr/>
        </p:nvSpPr>
        <p:spPr>
          <a:xfrm>
            <a:off x="4995179" y="4198775"/>
            <a:ext cx="3545634" cy="914400"/>
          </a:xfrm>
          <a:prstGeom prst="rect">
            <a:avLst/>
          </a:prstGeom>
          <a:noFill/>
          <a:ln>
            <a:noFill/>
          </a:ln>
        </p:spPr>
        <p:txBody>
          <a:bodyPr spcFirstLastPara="1" wrap="none" lIns="91425" tIns="45700" rIns="91425" bIns="45700" rtlCol="0" anchor="t" anchorCtr="0">
            <a:noAutofit/>
          </a:bodyPr>
          <a:lstStyle/>
          <a:p>
            <a:pPr algn="l"/>
            <a:r>
              <a:rPr lang="es-CL" sz="3600" dirty="0">
                <a:solidFill>
                  <a:schemeClr val="bg1"/>
                </a:solidFill>
              </a:rPr>
              <a:t>¡Muchas gracias!</a:t>
            </a:r>
          </a:p>
        </p:txBody>
      </p:sp>
    </p:spTree>
    <p:extLst>
      <p:ext uri="{BB962C8B-B14F-4D97-AF65-F5344CB8AC3E}">
        <p14:creationId xmlns:p14="http://schemas.microsoft.com/office/powerpoint/2010/main" val="1679846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42875" y="1376604"/>
            <a:ext cx="5651533" cy="4893647"/>
          </a:xfrm>
          <a:prstGeom prst="rect">
            <a:avLst/>
          </a:prstGeom>
        </p:spPr>
        <p:txBody>
          <a:bodyPr wrap="square">
            <a:spAutoFit/>
          </a:bodyPr>
          <a:lstStyle/>
          <a:p>
            <a:pPr algn="just"/>
            <a:r>
              <a:rPr lang="es-CL" sz="2400" dirty="0"/>
              <a:t>Para comprender que es un modelo de calidad debemos primero definir que se comprende por calidad.</a:t>
            </a:r>
          </a:p>
          <a:p>
            <a:pPr algn="just"/>
            <a:endParaRPr lang="es-CL" sz="2400" dirty="0">
              <a:solidFill>
                <a:schemeClr val="tx2">
                  <a:lumMod val="50000"/>
                </a:schemeClr>
              </a:solidFill>
            </a:endParaRPr>
          </a:p>
          <a:p>
            <a:pPr algn="just"/>
            <a:r>
              <a:rPr lang="es-CL" sz="2400" dirty="0">
                <a:solidFill>
                  <a:srgbClr val="00A0DE"/>
                </a:solidFill>
              </a:rPr>
              <a:t>El concepto de calidad tiene varias definiciones</a:t>
            </a:r>
          </a:p>
          <a:p>
            <a:pPr algn="just"/>
            <a:r>
              <a:rPr lang="es-CL" sz="2400" dirty="0">
                <a:solidFill>
                  <a:srgbClr val="00A0DE"/>
                </a:solidFill>
              </a:rPr>
              <a:t>La más reconocida es:</a:t>
            </a:r>
          </a:p>
          <a:p>
            <a:pPr algn="just"/>
            <a:endParaRPr lang="es-CL" sz="2400" dirty="0">
              <a:solidFill>
                <a:schemeClr val="tx2">
                  <a:lumMod val="50000"/>
                </a:schemeClr>
              </a:solidFill>
            </a:endParaRPr>
          </a:p>
          <a:p>
            <a:pPr algn="just"/>
            <a:r>
              <a:rPr lang="es-CL" sz="2400" b="1" dirty="0"/>
              <a:t>“Grado en el que un conjunto de características inherentes a un objeto (producto, servicio, proceso, persona, organización, sistema o recurso) cumple con los requisitos.”​</a:t>
            </a:r>
            <a:endParaRPr lang="es-ES_tradnl" sz="2800" b="1" dirty="0">
              <a:solidFill>
                <a:schemeClr val="tx2">
                  <a:lumMod val="50000"/>
                </a:schemeClr>
              </a:solidFill>
            </a:endParaRPr>
          </a:p>
        </p:txBody>
      </p:sp>
      <p:sp>
        <p:nvSpPr>
          <p:cNvPr id="6" name="Rectángulo 5"/>
          <p:cNvSpPr/>
          <p:nvPr/>
        </p:nvSpPr>
        <p:spPr>
          <a:xfrm>
            <a:off x="1759871" y="334193"/>
            <a:ext cx="4034537" cy="461665"/>
          </a:xfrm>
          <a:prstGeom prst="rect">
            <a:avLst/>
          </a:prstGeom>
        </p:spPr>
        <p:txBody>
          <a:bodyPr wrap="square">
            <a:spAutoFit/>
          </a:bodyPr>
          <a:lstStyle/>
          <a:p>
            <a:pPr algn="ctr"/>
            <a:r>
              <a:rPr lang="es-CL" sz="2400" b="1" dirty="0">
                <a:solidFill>
                  <a:schemeClr val="bg1"/>
                </a:solidFill>
                <a:latin typeface="Candara"/>
                <a:cs typeface="Candara"/>
              </a:rPr>
              <a:t>¿ Que es la calidad ?</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0600" y="2308669"/>
            <a:ext cx="2857500" cy="2857500"/>
          </a:xfrm>
          <a:prstGeom prst="rect">
            <a:avLst/>
          </a:prstGeom>
        </p:spPr>
      </p:pic>
    </p:spTree>
    <p:extLst>
      <p:ext uri="{BB962C8B-B14F-4D97-AF65-F5344CB8AC3E}">
        <p14:creationId xmlns:p14="http://schemas.microsoft.com/office/powerpoint/2010/main" val="2384922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xmlns="" id="{AC046411-19B1-4A03-8E65-2B9BC4AE4041}"/>
              </a:ext>
            </a:extLst>
          </p:cNvPr>
          <p:cNvSpPr>
            <a:spLocks noGrp="1"/>
          </p:cNvSpPr>
          <p:nvPr>
            <p:ph type="body" idx="1"/>
          </p:nvPr>
        </p:nvSpPr>
        <p:spPr>
          <a:xfrm>
            <a:off x="159582" y="1218600"/>
            <a:ext cx="8555700" cy="5137800"/>
          </a:xfrm>
        </p:spPr>
        <p:txBody>
          <a:bodyPr>
            <a:normAutofit/>
          </a:bodyPr>
          <a:lstStyle/>
          <a:p>
            <a:pPr algn="just">
              <a:buClr>
                <a:srgbClr val="00A0DE"/>
              </a:buClr>
            </a:pPr>
            <a:r>
              <a:rPr lang="es-ES_tradnl" sz="2400" dirty="0">
                <a:solidFill>
                  <a:schemeClr val="tx1">
                    <a:lumMod val="90000"/>
                    <a:lumOff val="10000"/>
                  </a:schemeClr>
                </a:solidFill>
              </a:rPr>
              <a:t>Un modelo de calidad establece una serie de atributos o características de un producto, las cuales serán observadas para determinar el nivel de cumplimiento de ellos y determinar que tan cercano está del valor esperado.</a:t>
            </a:r>
          </a:p>
          <a:p>
            <a:pPr algn="just">
              <a:buClr>
                <a:srgbClr val="00A0DE"/>
              </a:buClr>
            </a:pPr>
            <a:r>
              <a:rPr lang="es-ES_tradnl" sz="2400" dirty="0">
                <a:solidFill>
                  <a:schemeClr val="tx1">
                    <a:lumMod val="90000"/>
                    <a:lumOff val="10000"/>
                  </a:schemeClr>
                </a:solidFill>
              </a:rPr>
              <a:t>Por ejemplo, podría decir que una mochila es de mejor calidad con respecto a otra si ésta presenta costuras reforzadas ya que mi modelo evalúa las costuras y define que que doble costura es mejor que un costura simple, la característica evaluada es costura el valor definido como calidad es 2 o más.</a:t>
            </a:r>
          </a:p>
        </p:txBody>
      </p:sp>
      <p:sp>
        <p:nvSpPr>
          <p:cNvPr id="3" name="Rectángulo 2">
            <a:extLst>
              <a:ext uri="{FF2B5EF4-FFF2-40B4-BE49-F238E27FC236}">
                <a16:creationId xmlns:a16="http://schemas.microsoft.com/office/drawing/2014/main" xmlns="" id="{856FEA2E-FD73-46FB-95E3-6ADB1C17639F}"/>
              </a:ext>
            </a:extLst>
          </p:cNvPr>
          <p:cNvSpPr/>
          <p:nvPr/>
        </p:nvSpPr>
        <p:spPr>
          <a:xfrm>
            <a:off x="1759871" y="384418"/>
            <a:ext cx="4015287" cy="461665"/>
          </a:xfrm>
          <a:prstGeom prst="rect">
            <a:avLst/>
          </a:prstGeom>
        </p:spPr>
        <p:txBody>
          <a:bodyPr wrap="square">
            <a:spAutoFit/>
          </a:bodyPr>
          <a:lstStyle/>
          <a:p>
            <a:pPr algn="ctr"/>
            <a:r>
              <a:rPr lang="es-CL" sz="2400" b="1" dirty="0">
                <a:solidFill>
                  <a:schemeClr val="bg1"/>
                </a:solidFill>
                <a:latin typeface="Candara"/>
                <a:cs typeface="Candara"/>
              </a:rPr>
              <a:t>Modelo de calidad</a:t>
            </a:r>
          </a:p>
        </p:txBody>
      </p:sp>
      <p:pic>
        <p:nvPicPr>
          <p:cNvPr id="4" name="Imagen 3">
            <a:extLst>
              <a:ext uri="{FF2B5EF4-FFF2-40B4-BE49-F238E27FC236}">
                <a16:creationId xmlns:a16="http://schemas.microsoft.com/office/drawing/2014/main" xmlns="" id="{8A88C8E7-1696-4D1F-9661-5F16BF9E6570}"/>
              </a:ext>
            </a:extLst>
          </p:cNvPr>
          <p:cNvPicPr>
            <a:picLocks noChangeAspect="1"/>
          </p:cNvPicPr>
          <p:nvPr/>
        </p:nvPicPr>
        <p:blipFill>
          <a:blip r:embed="rId2"/>
          <a:stretch>
            <a:fillRect/>
          </a:stretch>
        </p:blipFill>
        <p:spPr>
          <a:xfrm>
            <a:off x="5476774" y="4801696"/>
            <a:ext cx="2435191" cy="1824043"/>
          </a:xfrm>
          <a:prstGeom prst="rect">
            <a:avLst/>
          </a:prstGeom>
        </p:spPr>
      </p:pic>
      <p:sp>
        <p:nvSpPr>
          <p:cNvPr id="5" name="CuadroTexto 4">
            <a:extLst>
              <a:ext uri="{FF2B5EF4-FFF2-40B4-BE49-F238E27FC236}">
                <a16:creationId xmlns:a16="http://schemas.microsoft.com/office/drawing/2014/main" xmlns="" id="{4B2625A1-1D66-4F4D-B8E0-99A5CA39D848}"/>
              </a:ext>
            </a:extLst>
          </p:cNvPr>
          <p:cNvSpPr txBox="1"/>
          <p:nvPr/>
        </p:nvSpPr>
        <p:spPr>
          <a:xfrm>
            <a:off x="428718" y="5334379"/>
            <a:ext cx="4993739" cy="923330"/>
          </a:xfrm>
          <a:prstGeom prst="rect">
            <a:avLst/>
          </a:prstGeom>
          <a:noFill/>
        </p:spPr>
        <p:txBody>
          <a:bodyPr wrap="none" rtlCol="0">
            <a:spAutoFit/>
          </a:bodyPr>
          <a:lstStyle/>
          <a:p>
            <a:pPr algn="r"/>
            <a:r>
              <a:rPr lang="es-ES_tradnl" dirty="0"/>
              <a:t>Atención!!!! Mi modelo de calidad para evaluar </a:t>
            </a:r>
          </a:p>
          <a:p>
            <a:pPr algn="r"/>
            <a:r>
              <a:rPr lang="es-ES_tradnl" dirty="0"/>
              <a:t>mochilas solo es reconocido por mi  </a:t>
            </a:r>
            <a:r>
              <a:rPr lang="es-ES_tradnl" dirty="0">
                <a:sym typeface="Wingdings" panose="05000000000000000000" pitchFamily="2" charset="2"/>
              </a:rPr>
              <a:t> </a:t>
            </a:r>
            <a:endParaRPr lang="es-CL" dirty="0"/>
          </a:p>
          <a:p>
            <a:pPr algn="r"/>
            <a:endParaRPr lang="es-CL" dirty="0"/>
          </a:p>
        </p:txBody>
      </p:sp>
    </p:spTree>
    <p:extLst>
      <p:ext uri="{BB962C8B-B14F-4D97-AF65-F5344CB8AC3E}">
        <p14:creationId xmlns:p14="http://schemas.microsoft.com/office/powerpoint/2010/main" val="3731950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42875" y="1305709"/>
            <a:ext cx="8765151" cy="2369880"/>
          </a:xfrm>
          <a:prstGeom prst="rect">
            <a:avLst/>
          </a:prstGeom>
        </p:spPr>
        <p:txBody>
          <a:bodyPr wrap="square">
            <a:spAutoFit/>
          </a:bodyPr>
          <a:lstStyle/>
          <a:p>
            <a:pPr algn="just"/>
            <a:r>
              <a:rPr lang="es-CL" sz="2400" dirty="0"/>
              <a:t>Como ya sabemos, el desarrollo de un software  implica procesos y metodologías que se enfocan en dos grandes aspectos, el </a:t>
            </a:r>
            <a:r>
              <a:rPr lang="es-CL" sz="2800" b="1" dirty="0"/>
              <a:t>producto</a:t>
            </a:r>
            <a:r>
              <a:rPr lang="es-CL" sz="2400" b="1" dirty="0"/>
              <a:t> </a:t>
            </a:r>
            <a:r>
              <a:rPr lang="es-CL" sz="2400" dirty="0"/>
              <a:t>y el </a:t>
            </a:r>
            <a:r>
              <a:rPr lang="es-CL" sz="2800" b="1" dirty="0"/>
              <a:t>proceso</a:t>
            </a:r>
            <a:r>
              <a:rPr lang="es-CL" sz="2400" dirty="0"/>
              <a:t>, por lo tanto será necesario asegurar la calidad lograda en el software creado y la calidad lograda en la forma en que fue desarrollado el producto. </a:t>
            </a:r>
          </a:p>
        </p:txBody>
      </p:sp>
      <p:sp>
        <p:nvSpPr>
          <p:cNvPr id="6" name="Rectángulo 5"/>
          <p:cNvSpPr/>
          <p:nvPr/>
        </p:nvSpPr>
        <p:spPr>
          <a:xfrm>
            <a:off x="1692494" y="363527"/>
            <a:ext cx="4121165" cy="461665"/>
          </a:xfrm>
          <a:prstGeom prst="rect">
            <a:avLst/>
          </a:prstGeom>
        </p:spPr>
        <p:txBody>
          <a:bodyPr wrap="square">
            <a:spAutoFit/>
          </a:bodyPr>
          <a:lstStyle/>
          <a:p>
            <a:pPr algn="ctr"/>
            <a:r>
              <a:rPr lang="es-CL" sz="2400" b="1" dirty="0">
                <a:solidFill>
                  <a:schemeClr val="bg1"/>
                </a:solidFill>
                <a:latin typeface="Candara"/>
                <a:cs typeface="Candara"/>
              </a:rPr>
              <a:t>Calidad del Software</a:t>
            </a:r>
            <a:endParaRPr lang="es-CL" sz="2000" b="1" dirty="0">
              <a:solidFill>
                <a:schemeClr val="bg1"/>
              </a:solidFill>
              <a:latin typeface="Candara"/>
              <a:cs typeface="Candara"/>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292" y="3659833"/>
            <a:ext cx="6370320" cy="2834640"/>
          </a:xfrm>
          <a:prstGeom prst="rect">
            <a:avLst/>
          </a:prstGeom>
        </p:spPr>
      </p:pic>
    </p:spTree>
    <p:extLst>
      <p:ext uri="{BB962C8B-B14F-4D97-AF65-F5344CB8AC3E}">
        <p14:creationId xmlns:p14="http://schemas.microsoft.com/office/powerpoint/2010/main" val="4122765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42875" y="1305709"/>
            <a:ext cx="8765151" cy="2677656"/>
          </a:xfrm>
          <a:prstGeom prst="rect">
            <a:avLst/>
          </a:prstGeom>
        </p:spPr>
        <p:txBody>
          <a:bodyPr wrap="square">
            <a:spAutoFit/>
          </a:bodyPr>
          <a:lstStyle/>
          <a:p>
            <a:pPr algn="just"/>
            <a:r>
              <a:rPr lang="es-CL" sz="2400" dirty="0"/>
              <a:t>Los recursos más utilizados en la industria son, modelos como </a:t>
            </a:r>
            <a:r>
              <a:rPr lang="es-CL" sz="2400" b="1" dirty="0"/>
              <a:t>CMMI </a:t>
            </a:r>
            <a:r>
              <a:rPr lang="es-CL" sz="2400" dirty="0"/>
              <a:t>que define un modelo de madurez y capacidad del proceso de desarrollo, estándares como </a:t>
            </a:r>
            <a:r>
              <a:rPr lang="es-CL" sz="2400" b="1" dirty="0"/>
              <a:t>ISO/IEC/IEEE 29119</a:t>
            </a:r>
            <a:r>
              <a:rPr lang="es-CL" sz="2400" dirty="0"/>
              <a:t> para el proceso de testing de software, la serie de estándares </a:t>
            </a:r>
            <a:r>
              <a:rPr lang="es-CL" sz="2400" b="1" dirty="0"/>
              <a:t>ISO/EIC 25000</a:t>
            </a:r>
            <a:r>
              <a:rPr lang="es-CL" sz="2400" dirty="0"/>
              <a:t> que se orienta a la calidad del producto y la </a:t>
            </a:r>
            <a:r>
              <a:rPr lang="es-CL" sz="2400" b="1" dirty="0"/>
              <a:t>certificación</a:t>
            </a:r>
            <a:r>
              <a:rPr lang="es-CL" sz="2400" dirty="0"/>
              <a:t> </a:t>
            </a:r>
            <a:r>
              <a:rPr lang="es-CL" sz="2400" b="1" dirty="0"/>
              <a:t>ISQTB </a:t>
            </a:r>
            <a:r>
              <a:rPr lang="es-CL" sz="2400" dirty="0"/>
              <a:t>que certifica en la aplicación del proceso de testing.</a:t>
            </a:r>
          </a:p>
        </p:txBody>
      </p:sp>
      <p:sp>
        <p:nvSpPr>
          <p:cNvPr id="6" name="Rectángulo 5"/>
          <p:cNvSpPr/>
          <p:nvPr/>
        </p:nvSpPr>
        <p:spPr>
          <a:xfrm>
            <a:off x="1751799" y="362508"/>
            <a:ext cx="4023360" cy="461665"/>
          </a:xfrm>
          <a:prstGeom prst="rect">
            <a:avLst/>
          </a:prstGeom>
        </p:spPr>
        <p:txBody>
          <a:bodyPr wrap="square">
            <a:spAutoFit/>
          </a:bodyPr>
          <a:lstStyle/>
          <a:p>
            <a:pPr algn="ctr"/>
            <a:r>
              <a:rPr lang="es-CL" sz="2400" b="1" dirty="0">
                <a:solidFill>
                  <a:schemeClr val="bg1"/>
                </a:solidFill>
                <a:latin typeface="Candara"/>
                <a:cs typeface="Candara"/>
              </a:rPr>
              <a:t>Calidad del Proceso</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799" y="3768037"/>
            <a:ext cx="5849796" cy="2964513"/>
          </a:xfrm>
          <a:prstGeom prst="rect">
            <a:avLst/>
          </a:prstGeom>
        </p:spPr>
      </p:pic>
    </p:spTree>
    <p:extLst>
      <p:ext uri="{BB962C8B-B14F-4D97-AF65-F5344CB8AC3E}">
        <p14:creationId xmlns:p14="http://schemas.microsoft.com/office/powerpoint/2010/main" val="4040725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xmlns="" id="{51B3EA6E-BFF2-43DC-BF5E-2B4BB50C5E23}"/>
              </a:ext>
            </a:extLst>
          </p:cNvPr>
          <p:cNvSpPr>
            <a:spLocks noGrp="1"/>
          </p:cNvSpPr>
          <p:nvPr>
            <p:ph type="body" idx="1"/>
          </p:nvPr>
        </p:nvSpPr>
        <p:spPr>
          <a:xfrm>
            <a:off x="142875" y="1218600"/>
            <a:ext cx="8785225" cy="5137800"/>
          </a:xfrm>
        </p:spPr>
        <p:txBody>
          <a:bodyPr>
            <a:normAutofit/>
          </a:bodyPr>
          <a:lstStyle/>
          <a:p>
            <a:pPr algn="just"/>
            <a:r>
              <a:rPr lang="es-ES_tradnl" dirty="0">
                <a:solidFill>
                  <a:schemeClr val="tx1">
                    <a:lumMod val="90000"/>
                    <a:lumOff val="10000"/>
                  </a:schemeClr>
                </a:solidFill>
              </a:rPr>
              <a:t>En la calidad del producto debemos identificar los atributos de calidad que estimamos relevantes, para ello nos basamos en los modelos de calidad ya definidos por la industria, estos modelo establecen los atributos de calidad que debemos considerar en un producto y sus formas de medición.</a:t>
            </a:r>
          </a:p>
          <a:p>
            <a:pPr algn="just"/>
            <a:r>
              <a:rPr lang="es-ES_tradnl" dirty="0">
                <a:solidFill>
                  <a:schemeClr val="tx1">
                    <a:lumMod val="90000"/>
                    <a:lumOff val="10000"/>
                  </a:schemeClr>
                </a:solidFill>
              </a:rPr>
              <a:t>Luego de aplicar un modelo de calidad podremos saber el nivel de cumplimiento del modelo y determinar si nuestro producto es o no de determinada calidad.</a:t>
            </a:r>
            <a:endParaRPr lang="es-CL" dirty="0">
              <a:solidFill>
                <a:schemeClr val="tx1">
                  <a:lumMod val="90000"/>
                  <a:lumOff val="10000"/>
                </a:schemeClr>
              </a:solidFill>
            </a:endParaRPr>
          </a:p>
        </p:txBody>
      </p:sp>
      <p:sp>
        <p:nvSpPr>
          <p:cNvPr id="3" name="Rectángulo 2">
            <a:extLst>
              <a:ext uri="{FF2B5EF4-FFF2-40B4-BE49-F238E27FC236}">
                <a16:creationId xmlns:a16="http://schemas.microsoft.com/office/drawing/2014/main" xmlns="" id="{8A2674A7-B8B2-4941-98B3-A5446946B448}"/>
              </a:ext>
            </a:extLst>
          </p:cNvPr>
          <p:cNvSpPr/>
          <p:nvPr/>
        </p:nvSpPr>
        <p:spPr>
          <a:xfrm>
            <a:off x="1730995" y="376626"/>
            <a:ext cx="4063413" cy="461665"/>
          </a:xfrm>
          <a:prstGeom prst="rect">
            <a:avLst/>
          </a:prstGeom>
        </p:spPr>
        <p:txBody>
          <a:bodyPr wrap="square">
            <a:spAutoFit/>
          </a:bodyPr>
          <a:lstStyle/>
          <a:p>
            <a:pPr algn="ctr"/>
            <a:r>
              <a:rPr lang="es-CL" sz="2400" b="1" dirty="0">
                <a:solidFill>
                  <a:schemeClr val="bg1"/>
                </a:solidFill>
                <a:latin typeface="Candara"/>
                <a:cs typeface="Candara"/>
              </a:rPr>
              <a:t>Calidad del Producto</a:t>
            </a:r>
            <a:endParaRPr lang="es-CL" sz="2000" b="1" dirty="0">
              <a:solidFill>
                <a:schemeClr val="bg1"/>
              </a:solidFill>
              <a:latin typeface="Candara"/>
              <a:cs typeface="Candara"/>
            </a:endParaRPr>
          </a:p>
        </p:txBody>
      </p:sp>
      <p:sp>
        <p:nvSpPr>
          <p:cNvPr id="4" name="CuadroTexto 3">
            <a:extLst>
              <a:ext uri="{FF2B5EF4-FFF2-40B4-BE49-F238E27FC236}">
                <a16:creationId xmlns:a16="http://schemas.microsoft.com/office/drawing/2014/main" xmlns="" id="{89977F63-778C-4851-B78B-BE2107720909}"/>
              </a:ext>
            </a:extLst>
          </p:cNvPr>
          <p:cNvSpPr txBox="1"/>
          <p:nvPr/>
        </p:nvSpPr>
        <p:spPr>
          <a:xfrm>
            <a:off x="6785811" y="6112042"/>
            <a:ext cx="1272464" cy="369332"/>
          </a:xfrm>
          <a:prstGeom prst="rect">
            <a:avLst/>
          </a:prstGeom>
          <a:noFill/>
        </p:spPr>
        <p:txBody>
          <a:bodyPr wrap="none" rtlCol="0">
            <a:spAutoFit/>
          </a:bodyPr>
          <a:lstStyle/>
          <a:p>
            <a:r>
              <a:rPr lang="es-ES_tradnl" dirty="0"/>
              <a:t>Actualizado</a:t>
            </a:r>
            <a:endParaRPr lang="es-CL" dirty="0"/>
          </a:p>
        </p:txBody>
      </p:sp>
    </p:spTree>
    <p:extLst>
      <p:ext uri="{BB962C8B-B14F-4D97-AF65-F5344CB8AC3E}">
        <p14:creationId xmlns:p14="http://schemas.microsoft.com/office/powerpoint/2010/main" val="175093029"/>
      </p:ext>
    </p:extLst>
  </p:cSld>
  <p:clrMapOvr>
    <a:masterClrMapping/>
  </p:clrMapOvr>
</p:sld>
</file>

<file path=ppt/theme/theme1.xml><?xml version="1.0" encoding="utf-8"?>
<a:theme xmlns:a="http://schemas.openxmlformats.org/drawingml/2006/main" name="1_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2033</TotalTime>
  <Words>2175</Words>
  <Application>Microsoft Office PowerPoint</Application>
  <PresentationFormat>Presentación en pantalla (4:3)</PresentationFormat>
  <Paragraphs>121</Paragraphs>
  <Slides>43</Slides>
  <Notes>1</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43</vt:i4>
      </vt:variant>
    </vt:vector>
  </HeadingPairs>
  <TitlesOfParts>
    <vt:vector size="54" baseType="lpstr">
      <vt:lpstr>Arial</vt:lpstr>
      <vt:lpstr>Bebas Neue</vt:lpstr>
      <vt:lpstr>Calibri</vt:lpstr>
      <vt:lpstr>Candara</vt:lpstr>
      <vt:lpstr>Franklin Gothic</vt:lpstr>
      <vt:lpstr>Roboto</vt:lpstr>
      <vt:lpstr>Roboto Condensed</vt:lpstr>
      <vt:lpstr>Roboto Mono</vt:lpstr>
      <vt:lpstr>Times New Roman</vt:lpstr>
      <vt:lpstr>Wingdings</vt:lpstr>
      <vt:lpstr>1_Tema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Macarena Trujillo V.</dc:creator>
  <cp:lastModifiedBy>Manuela Jimenez A.</cp:lastModifiedBy>
  <cp:revision>150</cp:revision>
  <dcterms:created xsi:type="dcterms:W3CDTF">2014-04-29T13:43:09Z</dcterms:created>
  <dcterms:modified xsi:type="dcterms:W3CDTF">2020-02-11T20:52:41Z</dcterms:modified>
</cp:coreProperties>
</file>